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64"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6858000" type="screen4x3"/>
  <p:notesSz cx="6858000" cy="9144000"/>
  <p:embeddedFontLst>
    <p:embeddedFont>
      <p:font typeface="Arial Narrow" panose="020B0604020202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85">
          <p15:clr>
            <a:srgbClr val="A4A3A4"/>
          </p15:clr>
        </p15:guide>
        <p15:guide id="2" orient="horz" pos="758">
          <p15:clr>
            <a:srgbClr val="A4A3A4"/>
          </p15:clr>
        </p15:guide>
        <p15:guide id="3" pos="28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U1HEwR9ToAqWea90KnLBJhVW82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96"/>
    <p:restoredTop sz="94655"/>
  </p:normalViewPr>
  <p:slideViewPr>
    <p:cSldViewPr snapToGrid="0">
      <p:cViewPr varScale="1">
        <p:scale>
          <a:sx n="101" d="100"/>
          <a:sy n="101" d="100"/>
        </p:scale>
        <p:origin x="192" y="1640"/>
      </p:cViewPr>
      <p:guideLst>
        <p:guide orient="horz" pos="1885"/>
        <p:guide orient="horz" pos="758"/>
        <p:guide pos="28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
        <p:nvSpPr>
          <p:cNvPr id="240" name="Google Shape;240;p17:notes"/>
          <p:cNvSpPr>
            <a:spLocks noGrp="1" noRot="1" noChangeAspect="1"/>
          </p:cNvSpPr>
          <p:nvPr>
            <p:ph type="sldImg" idx="2"/>
          </p:nvPr>
        </p:nvSpPr>
        <p:spPr>
          <a:xfrm>
            <a:off x="1152525" y="692150"/>
            <a:ext cx="455295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 name="Google Shape;24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
        <p:nvSpPr>
          <p:cNvPr id="247" name="Google Shape;247;p18:notes"/>
          <p:cNvSpPr>
            <a:spLocks noGrp="1" noRot="1" noChangeAspect="1"/>
          </p:cNvSpPr>
          <p:nvPr>
            <p:ph type="sldImg" idx="2"/>
          </p:nvPr>
        </p:nvSpPr>
        <p:spPr>
          <a:xfrm>
            <a:off x="1152525" y="692150"/>
            <a:ext cx="455295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Simple, yet comprehensive.</a:t>
            </a:r>
            <a:endParaRPr dirty="0"/>
          </a:p>
          <a:p>
            <a:pPr marL="0" lvl="0" indent="0" algn="l" rtl="0">
              <a:spcBef>
                <a:spcPts val="0"/>
              </a:spcBef>
              <a:spcAft>
                <a:spcPts val="0"/>
              </a:spcAft>
              <a:buNone/>
            </a:pPr>
            <a:r>
              <a:rPr lang="en-US" dirty="0"/>
              <a:t>Major processes are implied, but not often explicitly parameterized.  </a:t>
            </a:r>
            <a:endParaRPr dirty="0"/>
          </a:p>
          <a:p>
            <a:pPr marL="0" lvl="0" indent="0" algn="l" rtl="0">
              <a:spcBef>
                <a:spcPts val="0"/>
              </a:spcBef>
              <a:spcAft>
                <a:spcPts val="0"/>
              </a:spcAft>
              <a:buNone/>
            </a:pPr>
            <a:r>
              <a:rPr lang="en-US" dirty="0"/>
              <a:t>Terms can be added to incorporate the appropriate level of explicitness for each process.</a:t>
            </a:r>
            <a:endParaRPr dirty="0"/>
          </a:p>
          <a:p>
            <a:pPr marL="0" lvl="0" indent="0" algn="l" rtl="0">
              <a:spcBef>
                <a:spcPts val="0"/>
              </a:spcBef>
              <a:spcAft>
                <a:spcPts val="0"/>
              </a:spcAft>
              <a:buNone/>
            </a:pPr>
            <a:r>
              <a:rPr lang="en-US" dirty="0"/>
              <a:t>N can be a species, a stock, a guild, an aggregate, etc.</a:t>
            </a:r>
            <a:endParaRPr dirty="0"/>
          </a:p>
          <a:p>
            <a:pPr marL="0" lvl="0" indent="0" algn="l" rtl="0">
              <a:spcBef>
                <a:spcPts val="0"/>
              </a:spcBef>
              <a:spcAft>
                <a:spcPts val="0"/>
              </a:spcAft>
              <a:buNone/>
            </a:pPr>
            <a:endParaRPr dirty="0"/>
          </a:p>
        </p:txBody>
      </p:sp>
      <p:sp>
        <p:nvSpPr>
          <p:cNvPr id="266" name="Google Shape;266;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22"/>
          <p:cNvSpPr txBox="1">
            <a:spLocks noGrp="1"/>
          </p:cNvSpPr>
          <p:nvPr>
            <p:ph type="body" idx="1"/>
          </p:nvPr>
        </p:nvSpPr>
        <p:spPr>
          <a:xfrm>
            <a:off x="3201988" y="3360605"/>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640"/>
              </a:spcBef>
              <a:spcAft>
                <a:spcPts val="0"/>
              </a:spcAft>
              <a:buClr>
                <a:schemeClr val="dk2"/>
              </a:buClr>
              <a:buSzPts val="3200"/>
              <a:buNone/>
              <a:defRPr>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 name="Google Shape;17;p22" descr="umasslogo.gif"/>
          <p:cNvPicPr preferRelativeResize="0"/>
          <p:nvPr/>
        </p:nvPicPr>
        <p:blipFill rotWithShape="1">
          <a:blip r:embed="rId2">
            <a:alphaModFix/>
          </a:blip>
          <a:srcRect/>
          <a:stretch/>
        </p:blipFill>
        <p:spPr>
          <a:xfrm>
            <a:off x="-36285" y="5658757"/>
            <a:ext cx="4953000" cy="1270000"/>
          </a:xfrm>
          <a:prstGeom prst="rect">
            <a:avLst/>
          </a:prstGeom>
          <a:noFill/>
          <a:ln>
            <a:noFill/>
          </a:ln>
        </p:spPr>
      </p:pic>
      <p:pic>
        <p:nvPicPr>
          <p:cNvPr id="18" name="Google Shape;18;p22" descr="smast-logo.jpg"/>
          <p:cNvPicPr preferRelativeResize="0"/>
          <p:nvPr/>
        </p:nvPicPr>
        <p:blipFill rotWithShape="1">
          <a:blip r:embed="rId3">
            <a:alphaModFix/>
          </a:blip>
          <a:srcRect/>
          <a:stretch/>
        </p:blipFill>
        <p:spPr>
          <a:xfrm>
            <a:off x="0" y="0"/>
            <a:ext cx="2857500" cy="2857500"/>
          </a:xfrm>
          <a:prstGeom prst="rect">
            <a:avLst/>
          </a:prstGeom>
          <a:noFill/>
          <a:ln>
            <a:noFill/>
          </a:ln>
        </p:spPr>
      </p:pic>
      <p:sp>
        <p:nvSpPr>
          <p:cNvPr id="19" name="Google Shape;19;p22"/>
          <p:cNvSpPr txBox="1">
            <a:spLocks noGrp="1"/>
          </p:cNvSpPr>
          <p:nvPr>
            <p:ph type="title"/>
          </p:nvPr>
        </p:nvSpPr>
        <p:spPr>
          <a:xfrm>
            <a:off x="3201682" y="1613384"/>
            <a:ext cx="5485118" cy="1398472"/>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accent1"/>
              </a:buClr>
              <a:buSzPts val="4400"/>
              <a:buFont typeface="Calibri"/>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p:cSld name="Divider">
    <p:bg>
      <p:bgPr>
        <a:solidFill>
          <a:srgbClr val="1E5C90"/>
        </a:solidFill>
        <a:effectLst/>
      </p:bgPr>
    </p:bg>
    <p:spTree>
      <p:nvGrpSpPr>
        <p:cNvPr id="1" name="Shape 83"/>
        <p:cNvGrpSpPr/>
        <p:nvPr/>
      </p:nvGrpSpPr>
      <p:grpSpPr>
        <a:xfrm>
          <a:off x="0" y="0"/>
          <a:ext cx="0" cy="0"/>
          <a:chOff x="0" y="0"/>
          <a:chExt cx="0" cy="0"/>
        </a:xfrm>
      </p:grpSpPr>
      <p:sp>
        <p:nvSpPr>
          <p:cNvPr id="84" name="Google Shape;84;p34"/>
          <p:cNvSpPr/>
          <p:nvPr/>
        </p:nvSpPr>
        <p:spPr>
          <a:xfrm rot="10800000">
            <a:off x="-1" y="-24487"/>
            <a:ext cx="9138586" cy="2515079"/>
          </a:xfrm>
          <a:custGeom>
            <a:avLst/>
            <a:gdLst/>
            <a:ahLst/>
            <a:cxnLst/>
            <a:rect l="l" t="t" r="r" b="b"/>
            <a:pathLst>
              <a:path w="9138586" h="2515079" extrusionOk="0">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Narrow"/>
              <a:ea typeface="Arial Narrow"/>
              <a:cs typeface="Arial Narrow"/>
              <a:sym typeface="Arial Narrow"/>
            </a:endParaRPr>
          </a:p>
        </p:txBody>
      </p:sp>
      <p:sp>
        <p:nvSpPr>
          <p:cNvPr id="85" name="Google Shape;85;p34"/>
          <p:cNvSpPr txBox="1">
            <a:spLocks noGrp="1"/>
          </p:cNvSpPr>
          <p:nvPr>
            <p:ph type="title"/>
          </p:nvPr>
        </p:nvSpPr>
        <p:spPr>
          <a:xfrm>
            <a:off x="457199" y="457169"/>
            <a:ext cx="8229600" cy="7722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FFFFFF"/>
              </a:buClr>
              <a:buSzPts val="4000"/>
              <a:buFont typeface="Arial Narrow"/>
              <a:buNone/>
              <a:defRPr sz="40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4"/>
          <p:cNvSpPr txBox="1">
            <a:spLocks noGrp="1"/>
          </p:cNvSpPr>
          <p:nvPr>
            <p:ph type="body" idx="1"/>
          </p:nvPr>
        </p:nvSpPr>
        <p:spPr>
          <a:xfrm>
            <a:off x="457200" y="1415622"/>
            <a:ext cx="8229600" cy="1500187"/>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Clr>
                <a:srgbClr val="FFFFFF"/>
              </a:buClr>
              <a:buSzPts val="2000"/>
              <a:buNone/>
              <a:defRPr sz="2000">
                <a:solidFill>
                  <a:srgbClr val="FFFFFF"/>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7" name="Google Shape;87;p34"/>
          <p:cNvSpPr txBox="1">
            <a:spLocks noGrp="1"/>
          </p:cNvSpPr>
          <p:nvPr>
            <p:ph type="sldNum" idx="12"/>
          </p:nvPr>
        </p:nvSpPr>
        <p:spPr>
          <a:xfrm>
            <a:off x="2285999" y="6355080"/>
            <a:ext cx="6400801" cy="50291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FFFFFF"/>
                </a:solidFill>
                <a:latin typeface="Arial Narrow"/>
                <a:ea typeface="Arial Narrow"/>
                <a:cs typeface="Arial Narrow"/>
                <a:sym typeface="Arial Narrow"/>
              </a:defRPr>
            </a:lvl1pPr>
            <a:lvl2pPr marL="0" marR="0" lvl="1" indent="0" algn="l" rtl="0">
              <a:spcBef>
                <a:spcPts val="0"/>
              </a:spcBef>
              <a:buNone/>
              <a:defRPr sz="1800" b="0" i="0" u="none" strike="noStrike" cap="none">
                <a:solidFill>
                  <a:srgbClr val="FFFFFF"/>
                </a:solidFill>
                <a:latin typeface="Arial Narrow"/>
                <a:ea typeface="Arial Narrow"/>
                <a:cs typeface="Arial Narrow"/>
                <a:sym typeface="Arial Narrow"/>
              </a:defRPr>
            </a:lvl2pPr>
            <a:lvl3pPr marL="0" marR="0" lvl="2" indent="0" algn="l" rtl="0">
              <a:spcBef>
                <a:spcPts val="0"/>
              </a:spcBef>
              <a:buNone/>
              <a:defRPr sz="1800" b="0" i="0" u="none" strike="noStrike" cap="none">
                <a:solidFill>
                  <a:srgbClr val="FFFFFF"/>
                </a:solidFill>
                <a:latin typeface="Arial Narrow"/>
                <a:ea typeface="Arial Narrow"/>
                <a:cs typeface="Arial Narrow"/>
                <a:sym typeface="Arial Narrow"/>
              </a:defRPr>
            </a:lvl3pPr>
            <a:lvl4pPr marL="0" marR="0" lvl="3" indent="0" algn="l" rtl="0">
              <a:spcBef>
                <a:spcPts val="0"/>
              </a:spcBef>
              <a:buNone/>
              <a:defRPr sz="1800" b="0" i="0" u="none" strike="noStrike" cap="none">
                <a:solidFill>
                  <a:srgbClr val="FFFFFF"/>
                </a:solidFill>
                <a:latin typeface="Arial Narrow"/>
                <a:ea typeface="Arial Narrow"/>
                <a:cs typeface="Arial Narrow"/>
                <a:sym typeface="Arial Narrow"/>
              </a:defRPr>
            </a:lvl4pPr>
            <a:lvl5pPr marL="0" marR="0" lvl="4" indent="0" algn="l" rtl="0">
              <a:spcBef>
                <a:spcPts val="0"/>
              </a:spcBef>
              <a:buNone/>
              <a:defRPr sz="1800" b="0" i="0" u="none" strike="noStrike" cap="none">
                <a:solidFill>
                  <a:srgbClr val="FFFFFF"/>
                </a:solidFill>
                <a:latin typeface="Arial Narrow"/>
                <a:ea typeface="Arial Narrow"/>
                <a:cs typeface="Arial Narrow"/>
                <a:sym typeface="Arial Narrow"/>
              </a:defRPr>
            </a:lvl5pPr>
            <a:lvl6pPr marL="0" marR="0" lvl="5" indent="0" algn="l" rtl="0">
              <a:spcBef>
                <a:spcPts val="0"/>
              </a:spcBef>
              <a:buNone/>
              <a:defRPr sz="1800" b="0" i="0" u="none" strike="noStrike" cap="none">
                <a:solidFill>
                  <a:srgbClr val="FFFFFF"/>
                </a:solidFill>
                <a:latin typeface="Arial Narrow"/>
                <a:ea typeface="Arial Narrow"/>
                <a:cs typeface="Arial Narrow"/>
                <a:sym typeface="Arial Narrow"/>
              </a:defRPr>
            </a:lvl6pPr>
            <a:lvl7pPr marL="0" marR="0" lvl="6" indent="0" algn="l" rtl="0">
              <a:spcBef>
                <a:spcPts val="0"/>
              </a:spcBef>
              <a:buNone/>
              <a:defRPr sz="1800" b="0" i="0" u="none" strike="noStrike" cap="none">
                <a:solidFill>
                  <a:srgbClr val="FFFFFF"/>
                </a:solidFill>
                <a:latin typeface="Arial Narrow"/>
                <a:ea typeface="Arial Narrow"/>
                <a:cs typeface="Arial Narrow"/>
                <a:sym typeface="Arial Narrow"/>
              </a:defRPr>
            </a:lvl7pPr>
            <a:lvl8pPr marL="0" marR="0" lvl="7" indent="0" algn="l" rtl="0">
              <a:spcBef>
                <a:spcPts val="0"/>
              </a:spcBef>
              <a:buNone/>
              <a:defRPr sz="1800" b="0" i="0" u="none" strike="noStrike" cap="none">
                <a:solidFill>
                  <a:srgbClr val="FFFFFF"/>
                </a:solidFill>
                <a:latin typeface="Arial Narrow"/>
                <a:ea typeface="Arial Narrow"/>
                <a:cs typeface="Arial Narrow"/>
                <a:sym typeface="Arial Narrow"/>
              </a:defRPr>
            </a:lvl8pPr>
            <a:lvl9pPr marL="0" marR="0" lvl="8" indent="0" algn="l" rtl="0">
              <a:spcBef>
                <a:spcPts val="0"/>
              </a:spcBef>
              <a:buNone/>
              <a:defRPr sz="1800" b="0" i="0" u="none" strike="noStrike" cap="none">
                <a:solidFill>
                  <a:srgbClr val="FFFFFF"/>
                </a:solidFill>
                <a:latin typeface="Arial Narrow"/>
                <a:ea typeface="Arial Narrow"/>
                <a:cs typeface="Arial Narrow"/>
                <a:sym typeface="Arial Narrow"/>
              </a:defRPr>
            </a:lvl9pPr>
          </a:lstStyle>
          <a:p>
            <a:pPr marL="0" lvl="0" indent="0" algn="l" rtl="0">
              <a:spcBef>
                <a:spcPts val="0"/>
              </a:spcBef>
              <a:spcAft>
                <a:spcPts val="0"/>
              </a:spcAft>
              <a:buNone/>
            </a:pPr>
            <a:r>
              <a:rPr lang="en-US"/>
              <a:t>U.S. Department of Commerce | National Oceanic and Atmospheric Administration | NOAA Fisheries | Page </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Divider">
  <p:cSld name="Photo Divider">
    <p:spTree>
      <p:nvGrpSpPr>
        <p:cNvPr id="1" name="Shape 88"/>
        <p:cNvGrpSpPr/>
        <p:nvPr/>
      </p:nvGrpSpPr>
      <p:grpSpPr>
        <a:xfrm>
          <a:off x="0" y="0"/>
          <a:ext cx="0" cy="0"/>
          <a:chOff x="0" y="0"/>
          <a:chExt cx="0" cy="0"/>
        </a:xfrm>
      </p:grpSpPr>
      <p:sp>
        <p:nvSpPr>
          <p:cNvPr id="89" name="Google Shape;89;p35"/>
          <p:cNvSpPr/>
          <p:nvPr/>
        </p:nvSpPr>
        <p:spPr>
          <a:xfrm rot="10800000">
            <a:off x="-19068" y="-30696"/>
            <a:ext cx="9170673" cy="2457785"/>
          </a:xfrm>
          <a:custGeom>
            <a:avLst/>
            <a:gdLst/>
            <a:ahLst/>
            <a:cxnLst/>
            <a:rect l="l" t="t" r="r" b="b"/>
            <a:pathLst>
              <a:path w="9170673" h="2457785" extrusionOk="0">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Narrow"/>
              <a:ea typeface="Arial Narrow"/>
              <a:cs typeface="Arial Narrow"/>
              <a:sym typeface="Arial Narrow"/>
            </a:endParaRPr>
          </a:p>
        </p:txBody>
      </p:sp>
      <p:sp>
        <p:nvSpPr>
          <p:cNvPr id="90" name="Google Shape;90;p35"/>
          <p:cNvSpPr txBox="1">
            <a:spLocks noGrp="1"/>
          </p:cNvSpPr>
          <p:nvPr>
            <p:ph type="title"/>
          </p:nvPr>
        </p:nvSpPr>
        <p:spPr>
          <a:xfrm>
            <a:off x="457199" y="457200"/>
            <a:ext cx="8229600" cy="77225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lvl1pPr lvl="0" algn="l">
              <a:spcBef>
                <a:spcPts val="0"/>
              </a:spcBef>
              <a:spcAft>
                <a:spcPts val="0"/>
              </a:spcAft>
              <a:buClr>
                <a:srgbClr val="FFFFFF"/>
              </a:buClr>
              <a:buSzPts val="4000"/>
              <a:buFont typeface="Arial Narrow"/>
              <a:buNone/>
              <a:defRPr sz="40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35"/>
          <p:cNvSpPr txBox="1">
            <a:spLocks noGrp="1"/>
          </p:cNvSpPr>
          <p:nvPr>
            <p:ph type="body" idx="1"/>
          </p:nvPr>
        </p:nvSpPr>
        <p:spPr>
          <a:xfrm>
            <a:off x="457200" y="1415653"/>
            <a:ext cx="8229600" cy="150018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lvl1pPr marL="457200" lvl="0" indent="-228600" algn="r">
              <a:spcBef>
                <a:spcPts val="400"/>
              </a:spcBef>
              <a:spcAft>
                <a:spcPts val="0"/>
              </a:spcAft>
              <a:buClr>
                <a:srgbClr val="FFFFFF"/>
              </a:buClr>
              <a:buSzPts val="2000"/>
              <a:buNone/>
              <a:defRPr sz="2000">
                <a:solidFill>
                  <a:srgbClr val="FFFFFF"/>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92" name="Google Shape;92;p35"/>
          <p:cNvSpPr txBox="1">
            <a:spLocks noGrp="1"/>
          </p:cNvSpPr>
          <p:nvPr>
            <p:ph type="sldNum" idx="12"/>
          </p:nvPr>
        </p:nvSpPr>
        <p:spPr>
          <a:xfrm>
            <a:off x="2285999" y="6355080"/>
            <a:ext cx="6400801" cy="50291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lt1"/>
                </a:solidFill>
                <a:latin typeface="Arial Narrow"/>
                <a:ea typeface="Arial Narrow"/>
                <a:cs typeface="Arial Narrow"/>
                <a:sym typeface="Arial Narrow"/>
              </a:defRPr>
            </a:lvl1pPr>
            <a:lvl2pPr marL="0" marR="0" lvl="1" indent="0" algn="l" rtl="0">
              <a:spcBef>
                <a:spcPts val="0"/>
              </a:spcBef>
              <a:buNone/>
              <a:defRPr sz="1800" b="0" i="0" u="none" strike="noStrike" cap="none">
                <a:solidFill>
                  <a:schemeClr val="lt1"/>
                </a:solidFill>
                <a:latin typeface="Arial Narrow"/>
                <a:ea typeface="Arial Narrow"/>
                <a:cs typeface="Arial Narrow"/>
                <a:sym typeface="Arial Narrow"/>
              </a:defRPr>
            </a:lvl2pPr>
            <a:lvl3pPr marL="0" marR="0" lvl="2" indent="0" algn="l" rtl="0">
              <a:spcBef>
                <a:spcPts val="0"/>
              </a:spcBef>
              <a:buNone/>
              <a:defRPr sz="1800" b="0" i="0" u="none" strike="noStrike" cap="none">
                <a:solidFill>
                  <a:schemeClr val="lt1"/>
                </a:solidFill>
                <a:latin typeface="Arial Narrow"/>
                <a:ea typeface="Arial Narrow"/>
                <a:cs typeface="Arial Narrow"/>
                <a:sym typeface="Arial Narrow"/>
              </a:defRPr>
            </a:lvl3pPr>
            <a:lvl4pPr marL="0" marR="0" lvl="3" indent="0" algn="l" rtl="0">
              <a:spcBef>
                <a:spcPts val="0"/>
              </a:spcBef>
              <a:buNone/>
              <a:defRPr sz="1800" b="0" i="0" u="none" strike="noStrike" cap="none">
                <a:solidFill>
                  <a:schemeClr val="lt1"/>
                </a:solidFill>
                <a:latin typeface="Arial Narrow"/>
                <a:ea typeface="Arial Narrow"/>
                <a:cs typeface="Arial Narrow"/>
                <a:sym typeface="Arial Narrow"/>
              </a:defRPr>
            </a:lvl4pPr>
            <a:lvl5pPr marL="0" marR="0" lvl="4" indent="0" algn="l" rtl="0">
              <a:spcBef>
                <a:spcPts val="0"/>
              </a:spcBef>
              <a:buNone/>
              <a:defRPr sz="1800" b="0" i="0" u="none" strike="noStrike" cap="none">
                <a:solidFill>
                  <a:schemeClr val="lt1"/>
                </a:solidFill>
                <a:latin typeface="Arial Narrow"/>
                <a:ea typeface="Arial Narrow"/>
                <a:cs typeface="Arial Narrow"/>
                <a:sym typeface="Arial Narrow"/>
              </a:defRPr>
            </a:lvl5pPr>
            <a:lvl6pPr marL="0" marR="0" lvl="5" indent="0" algn="l" rtl="0">
              <a:spcBef>
                <a:spcPts val="0"/>
              </a:spcBef>
              <a:buNone/>
              <a:defRPr sz="1800" b="0" i="0" u="none" strike="noStrike" cap="none">
                <a:solidFill>
                  <a:schemeClr val="lt1"/>
                </a:solidFill>
                <a:latin typeface="Arial Narrow"/>
                <a:ea typeface="Arial Narrow"/>
                <a:cs typeface="Arial Narrow"/>
                <a:sym typeface="Arial Narrow"/>
              </a:defRPr>
            </a:lvl6pPr>
            <a:lvl7pPr marL="0" marR="0" lvl="6" indent="0" algn="l" rtl="0">
              <a:spcBef>
                <a:spcPts val="0"/>
              </a:spcBef>
              <a:buNone/>
              <a:defRPr sz="1800" b="0" i="0" u="none" strike="noStrike" cap="none">
                <a:solidFill>
                  <a:schemeClr val="lt1"/>
                </a:solidFill>
                <a:latin typeface="Arial Narrow"/>
                <a:ea typeface="Arial Narrow"/>
                <a:cs typeface="Arial Narrow"/>
                <a:sym typeface="Arial Narrow"/>
              </a:defRPr>
            </a:lvl7pPr>
            <a:lvl8pPr marL="0" marR="0" lvl="7" indent="0" algn="l" rtl="0">
              <a:spcBef>
                <a:spcPts val="0"/>
              </a:spcBef>
              <a:buNone/>
              <a:defRPr sz="1800" b="0" i="0" u="none" strike="noStrike" cap="none">
                <a:solidFill>
                  <a:schemeClr val="lt1"/>
                </a:solidFill>
                <a:latin typeface="Arial Narrow"/>
                <a:ea typeface="Arial Narrow"/>
                <a:cs typeface="Arial Narrow"/>
                <a:sym typeface="Arial Narrow"/>
              </a:defRPr>
            </a:lvl8pPr>
            <a:lvl9pPr marL="0" marR="0" lvl="8" indent="0" algn="l" rtl="0">
              <a:spcBef>
                <a:spcPts val="0"/>
              </a:spcBef>
              <a:buNone/>
              <a:defRPr sz="1800" b="0" i="0" u="none" strike="noStrike" cap="none">
                <a:solidFill>
                  <a:schemeClr val="lt1"/>
                </a:solidFill>
                <a:latin typeface="Arial Narrow"/>
                <a:ea typeface="Arial Narrow"/>
                <a:cs typeface="Arial Narrow"/>
                <a:sym typeface="Arial Narrow"/>
              </a:defRPr>
            </a:lvl9pPr>
          </a:lstStyle>
          <a:p>
            <a:pPr marL="0" lvl="0" indent="0" algn="l" rtl="0">
              <a:spcBef>
                <a:spcPts val="0"/>
              </a:spcBef>
              <a:spcAft>
                <a:spcPts val="0"/>
              </a:spcAft>
              <a:buNone/>
            </a:pPr>
            <a:r>
              <a:rPr lang="en-US"/>
              <a:t>U.S. Department of Commerce | National Oceanic and Atmospheric Administration | NOAA Fisheries | Page </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1pPr>
            <a:lvl2pPr marR="0" lvl="1"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2pPr>
            <a:lvl3pPr marR="0" lvl="2"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3pPr>
            <a:lvl4pPr marR="0" lvl="3"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4pPr>
            <a:lvl5pPr marR="0" lvl="4"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5pPr>
            <a:lvl6pPr marR="0" lvl="5"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6pPr>
            <a:lvl7pPr marR="0" lvl="6"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7pPr>
            <a:lvl8pPr marR="0" lvl="7"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8pPr>
            <a:lvl9pPr marR="0" lvl="8"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9pPr>
          </a:lstStyle>
          <a:p>
            <a:endParaRPr/>
          </a:p>
        </p:txBody>
      </p:sp>
      <p:sp>
        <p:nvSpPr>
          <p:cNvPr id="95" name="Google Shape;95;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1pPr>
            <a:lvl2pPr marR="0" lvl="1"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2pPr>
            <a:lvl3pPr marR="0" lvl="2"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3pPr>
            <a:lvl4pPr marR="0" lvl="3"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4pPr>
            <a:lvl5pPr marR="0" lvl="4"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5pPr>
            <a:lvl6pPr marR="0" lvl="5"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6pPr>
            <a:lvl7pPr marR="0" lvl="6"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7pPr>
            <a:lvl8pPr marR="0" lvl="7"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8pPr>
            <a:lvl9pPr marR="0" lvl="8"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9pPr>
          </a:lstStyle>
          <a:p>
            <a:endParaRPr/>
          </a:p>
        </p:txBody>
      </p:sp>
      <p:sp>
        <p:nvSpPr>
          <p:cNvPr id="96" name="Google Shape;96;p36"/>
          <p:cNvSpPr txBox="1">
            <a:spLocks noGrp="1"/>
          </p:cNvSpPr>
          <p:nvPr>
            <p:ph type="sldNum" idx="12"/>
          </p:nvPr>
        </p:nvSpPr>
        <p:spPr>
          <a:xfrm>
            <a:off x="2285999" y="6355080"/>
            <a:ext cx="6400801" cy="50291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Arial Narrow"/>
                <a:ea typeface="Arial Narrow"/>
                <a:cs typeface="Arial Narrow"/>
                <a:sym typeface="Arial Narrow"/>
              </a:defRPr>
            </a:lvl1pPr>
            <a:lvl2pPr marL="0" marR="0" lvl="1" indent="0" algn="l" rtl="0">
              <a:spcBef>
                <a:spcPts val="0"/>
              </a:spcBef>
              <a:buNone/>
              <a:defRPr sz="1800" b="0" i="0" u="none" strike="noStrike" cap="none">
                <a:solidFill>
                  <a:schemeClr val="dk1"/>
                </a:solidFill>
                <a:latin typeface="Arial Narrow"/>
                <a:ea typeface="Arial Narrow"/>
                <a:cs typeface="Arial Narrow"/>
                <a:sym typeface="Arial Narrow"/>
              </a:defRPr>
            </a:lvl2pPr>
            <a:lvl3pPr marL="0" marR="0" lvl="2" indent="0" algn="l" rtl="0">
              <a:spcBef>
                <a:spcPts val="0"/>
              </a:spcBef>
              <a:buNone/>
              <a:defRPr sz="1800" b="0" i="0" u="none" strike="noStrike" cap="none">
                <a:solidFill>
                  <a:schemeClr val="dk1"/>
                </a:solidFill>
                <a:latin typeface="Arial Narrow"/>
                <a:ea typeface="Arial Narrow"/>
                <a:cs typeface="Arial Narrow"/>
                <a:sym typeface="Arial Narrow"/>
              </a:defRPr>
            </a:lvl3pPr>
            <a:lvl4pPr marL="0" marR="0" lvl="3" indent="0" algn="l" rtl="0">
              <a:spcBef>
                <a:spcPts val="0"/>
              </a:spcBef>
              <a:buNone/>
              <a:defRPr sz="1800" b="0" i="0" u="none" strike="noStrike" cap="none">
                <a:solidFill>
                  <a:schemeClr val="dk1"/>
                </a:solidFill>
                <a:latin typeface="Arial Narrow"/>
                <a:ea typeface="Arial Narrow"/>
                <a:cs typeface="Arial Narrow"/>
                <a:sym typeface="Arial Narrow"/>
              </a:defRPr>
            </a:lvl4pPr>
            <a:lvl5pPr marL="0" marR="0" lvl="4" indent="0" algn="l" rtl="0">
              <a:spcBef>
                <a:spcPts val="0"/>
              </a:spcBef>
              <a:buNone/>
              <a:defRPr sz="1800" b="0" i="0" u="none" strike="noStrike" cap="none">
                <a:solidFill>
                  <a:schemeClr val="dk1"/>
                </a:solidFill>
                <a:latin typeface="Arial Narrow"/>
                <a:ea typeface="Arial Narrow"/>
                <a:cs typeface="Arial Narrow"/>
                <a:sym typeface="Arial Narrow"/>
              </a:defRPr>
            </a:lvl5pPr>
            <a:lvl6pPr marL="0" marR="0" lvl="5" indent="0" algn="l" rtl="0">
              <a:spcBef>
                <a:spcPts val="0"/>
              </a:spcBef>
              <a:buNone/>
              <a:defRPr sz="1800" b="0" i="0" u="none" strike="noStrike" cap="none">
                <a:solidFill>
                  <a:schemeClr val="dk1"/>
                </a:solidFill>
                <a:latin typeface="Arial Narrow"/>
                <a:ea typeface="Arial Narrow"/>
                <a:cs typeface="Arial Narrow"/>
                <a:sym typeface="Arial Narrow"/>
              </a:defRPr>
            </a:lvl6pPr>
            <a:lvl7pPr marL="0" marR="0" lvl="6" indent="0" algn="l" rtl="0">
              <a:spcBef>
                <a:spcPts val="0"/>
              </a:spcBef>
              <a:buNone/>
              <a:defRPr sz="1800" b="0" i="0" u="none" strike="noStrike" cap="none">
                <a:solidFill>
                  <a:schemeClr val="dk1"/>
                </a:solidFill>
                <a:latin typeface="Arial Narrow"/>
                <a:ea typeface="Arial Narrow"/>
                <a:cs typeface="Arial Narrow"/>
                <a:sym typeface="Arial Narrow"/>
              </a:defRPr>
            </a:lvl7pPr>
            <a:lvl8pPr marL="0" marR="0" lvl="7" indent="0" algn="l" rtl="0">
              <a:spcBef>
                <a:spcPts val="0"/>
              </a:spcBef>
              <a:buNone/>
              <a:defRPr sz="1800" b="0" i="0" u="none" strike="noStrike" cap="none">
                <a:solidFill>
                  <a:schemeClr val="dk1"/>
                </a:solidFill>
                <a:latin typeface="Arial Narrow"/>
                <a:ea typeface="Arial Narrow"/>
                <a:cs typeface="Arial Narrow"/>
                <a:sym typeface="Arial Narrow"/>
              </a:defRPr>
            </a:lvl8pPr>
            <a:lvl9pPr marL="0" marR="0" lvl="8" indent="0" algn="l" rtl="0">
              <a:spcBef>
                <a:spcPts val="0"/>
              </a:spcBef>
              <a:buNone/>
              <a:defRPr sz="1800" b="0" i="0" u="none" strike="noStrike" cap="none">
                <a:solidFill>
                  <a:schemeClr val="dk1"/>
                </a:solidFill>
                <a:latin typeface="Arial Narrow"/>
                <a:ea typeface="Arial Narrow"/>
                <a:cs typeface="Arial Narrow"/>
                <a:sym typeface="Arial Narrow"/>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No photo">
  <p:cSld name="Title - No photo">
    <p:spTree>
      <p:nvGrpSpPr>
        <p:cNvPr id="1" name="Shape 100"/>
        <p:cNvGrpSpPr/>
        <p:nvPr/>
      </p:nvGrpSpPr>
      <p:grpSpPr>
        <a:xfrm>
          <a:off x="0" y="0"/>
          <a:ext cx="0" cy="0"/>
          <a:chOff x="0" y="0"/>
          <a:chExt cx="0" cy="0"/>
        </a:xfrm>
      </p:grpSpPr>
      <p:sp>
        <p:nvSpPr>
          <p:cNvPr id="101" name="Google Shape;101;p38"/>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8"/>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38"/>
          <p:cNvSpPr txBox="1">
            <a:spLocks noGrp="1"/>
          </p:cNvSpPr>
          <p:nvPr>
            <p:ph type="body" idx="2"/>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Boats">
  <p:cSld name="Title - Boats">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39"/>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9"/>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 name="Google Shape;107;p39"/>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accent1"/>
              </a:buClr>
              <a:buSzPts val="1800"/>
              <a:buNone/>
              <a:defRPr sz="1800" b="1">
                <a:solidFill>
                  <a:schemeClr val="accen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39"/>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urtle">
  <p:cSld name="Title - Turtle">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40"/>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40"/>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2" name="Google Shape;112;p40"/>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accent1"/>
              </a:buClr>
              <a:buSzPts val="1800"/>
              <a:buNone/>
              <a:defRPr sz="1800" b="1">
                <a:solidFill>
                  <a:schemeClr val="accen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3" name="Google Shape;113;p40"/>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eafood">
  <p:cSld name="Title - Seafood">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41"/>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41"/>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7" name="Google Shape;117;p41"/>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accent1"/>
              </a:buClr>
              <a:buSzPts val="1800"/>
              <a:buNone/>
              <a:defRPr sz="1800" b="1">
                <a:solidFill>
                  <a:schemeClr val="accen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 name="Google Shape;118;p41"/>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Fish">
  <p:cSld name="Title - Fish">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42"/>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42"/>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42"/>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accent1"/>
              </a:buClr>
              <a:buSzPts val="1800"/>
              <a:buNone/>
              <a:defRPr sz="1800" b="1">
                <a:solidFill>
                  <a:schemeClr val="accen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42"/>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23"/>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600"/>
              <a:buFont typeface="Calibri"/>
              <a:buNone/>
              <a:defRPr sz="3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3"/>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2"/>
              </a:buClr>
              <a:buSzPts val="3200"/>
              <a:buChar char="•"/>
              <a:defRPr>
                <a:solidFill>
                  <a:schemeClr val="dk2"/>
                </a:solidFill>
              </a:defRPr>
            </a:lvl1pPr>
            <a:lvl2pPr marL="914400" lvl="1" indent="-406400" algn="l">
              <a:spcBef>
                <a:spcPts val="560"/>
              </a:spcBef>
              <a:spcAft>
                <a:spcPts val="0"/>
              </a:spcAft>
              <a:buClr>
                <a:schemeClr val="dk2"/>
              </a:buClr>
              <a:buSzPts val="2800"/>
              <a:buChar char="–"/>
              <a:defRPr>
                <a:solidFill>
                  <a:schemeClr val="dk2"/>
                </a:solidFill>
              </a:defRPr>
            </a:lvl2pPr>
            <a:lvl3pPr marL="1371600" lvl="2" indent="-381000" algn="l">
              <a:spcBef>
                <a:spcPts val="480"/>
              </a:spcBef>
              <a:spcAft>
                <a:spcPts val="0"/>
              </a:spcAft>
              <a:buClr>
                <a:schemeClr val="dk2"/>
              </a:buClr>
              <a:buSzPts val="2400"/>
              <a:buChar char="•"/>
              <a:defRPr>
                <a:solidFill>
                  <a:schemeClr val="dk2"/>
                </a:solidFill>
              </a:defRPr>
            </a:lvl3pPr>
            <a:lvl4pPr marL="1828800" lvl="3" indent="-355600" algn="l">
              <a:spcBef>
                <a:spcPts val="400"/>
              </a:spcBef>
              <a:spcAft>
                <a:spcPts val="0"/>
              </a:spcAft>
              <a:buClr>
                <a:schemeClr val="dk2"/>
              </a:buClr>
              <a:buSzPts val="2000"/>
              <a:buChar char="–"/>
              <a:defRPr>
                <a:solidFill>
                  <a:schemeClr val="dk2"/>
                </a:solidFill>
              </a:defRPr>
            </a:lvl4pPr>
            <a:lvl5pPr marL="2286000" lvl="4" indent="-355600" algn="l">
              <a:spcBef>
                <a:spcPts val="400"/>
              </a:spcBef>
              <a:spcAft>
                <a:spcPts val="0"/>
              </a:spcAft>
              <a:buClr>
                <a:schemeClr val="dk2"/>
              </a:buClr>
              <a:buSzPts val="2000"/>
              <a:buChar char="»"/>
              <a:defRPr>
                <a:solidFill>
                  <a:schemeClr val="dk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ark">
  <p:cSld name="Title - Dark">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43"/>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rgbClr val="FFFFFF"/>
              </a:buClr>
              <a:buSzPts val="4400"/>
              <a:buFont typeface="Arial Narrow"/>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43"/>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480"/>
              </a:spcBef>
              <a:spcAft>
                <a:spcPts val="0"/>
              </a:spcAft>
              <a:buClr>
                <a:srgbClr val="FFFFFF"/>
              </a:buClr>
              <a:buSzPts val="2400"/>
              <a:buNone/>
              <a:defRPr>
                <a:solidFill>
                  <a:srgbClr val="FFFFFF"/>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43"/>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lt1"/>
              </a:buClr>
              <a:buSzPts val="1800"/>
              <a:buNone/>
              <a:defRPr sz="1800" b="1">
                <a:solidFill>
                  <a:schemeClr val="l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 name="Google Shape;128;p43"/>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rgbClr val="FFFFFF"/>
              </a:buClr>
              <a:buSzPts val="1800"/>
              <a:buNone/>
              <a:defRPr sz="1800">
                <a:solidFill>
                  <a:srgbClr val="FFFFFF"/>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 name="Google Shape;129;p43"/>
          <p:cNvSpPr/>
          <p:nvPr/>
        </p:nvSpPr>
        <p:spPr>
          <a:xfrm>
            <a:off x="-9190" y="4417160"/>
            <a:ext cx="9170673" cy="2457785"/>
          </a:xfrm>
          <a:custGeom>
            <a:avLst/>
            <a:gdLst/>
            <a:ahLst/>
            <a:cxnLst/>
            <a:rect l="l" t="t" r="r" b="b"/>
            <a:pathLst>
              <a:path w="9170673" h="2457785" extrusionOk="0">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Narrow"/>
              <a:ea typeface="Arial Narrow"/>
              <a:cs typeface="Arial Narrow"/>
              <a:sym typeface="Arial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a:spLocks noGrp="1"/>
          </p:cNvSpPr>
          <p:nvPr>
            <p:ph type="pic" idx="2"/>
          </p:nvPr>
        </p:nvSpPr>
        <p:spPr>
          <a:xfrm>
            <a:off x="1792288" y="612775"/>
            <a:ext cx="5486400" cy="4114800"/>
          </a:xfrm>
          <a:prstGeom prst="rect">
            <a:avLst/>
          </a:prstGeom>
          <a:noFill/>
          <a:ln>
            <a:noFill/>
          </a:ln>
        </p:spPr>
      </p:sp>
      <p:sp>
        <p:nvSpPr>
          <p:cNvPr id="64" name="Google Shape;64;p3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33"/>
          <p:cNvSpPr txBox="1">
            <a:spLocks noGrp="1"/>
          </p:cNvSpPr>
          <p:nvPr>
            <p:ph type="title"/>
          </p:nvPr>
        </p:nvSpPr>
        <p:spPr>
          <a:xfrm>
            <a:off x="457200" y="457200"/>
            <a:ext cx="8229600" cy="676014"/>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FFFFFF"/>
              </a:buClr>
              <a:buSzPts val="3600"/>
              <a:buFont typeface="Arial Narrow"/>
              <a:buNone/>
              <a:defRPr sz="3600" b="1" i="0" u="none" strike="noStrike" cap="none">
                <a:solidFill>
                  <a:srgbClr val="FFFFFF"/>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33"/>
          <p:cNvSpPr txBox="1">
            <a:spLocks noGrp="1"/>
          </p:cNvSpPr>
          <p:nvPr>
            <p:ph type="body" idx="1"/>
          </p:nvPr>
        </p:nvSpPr>
        <p:spPr>
          <a:xfrm>
            <a:off x="457200" y="1207293"/>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r" rtl="0">
              <a:spcBef>
                <a:spcPts val="400"/>
              </a:spcBef>
              <a:spcAft>
                <a:spcPts val="0"/>
              </a:spcAft>
              <a:buClr>
                <a:srgbClr val="FFFFFF"/>
              </a:buClr>
              <a:buSzPts val="2000"/>
              <a:buFont typeface="Arial"/>
              <a:buNone/>
              <a:defRPr sz="2000" b="0" i="0" u="none" strike="noStrike" cap="none">
                <a:solidFill>
                  <a:srgbClr val="FFFFFF"/>
                </a:solidFill>
                <a:latin typeface="Arial Narrow"/>
                <a:ea typeface="Arial Narrow"/>
                <a:cs typeface="Arial Narrow"/>
                <a:sym typeface="Arial Narrow"/>
              </a:defRPr>
            </a:lvl1pPr>
            <a:lvl2pPr marL="914400" marR="0" lvl="1" indent="-431800" algn="l" rtl="0">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97"/>
        <p:cNvGrpSpPr/>
        <p:nvPr/>
      </p:nvGrpSpPr>
      <p:grpSpPr>
        <a:xfrm>
          <a:off x="0" y="0"/>
          <a:ext cx="0" cy="0"/>
          <a:chOff x="0" y="0"/>
          <a:chExt cx="0" cy="0"/>
        </a:xfrm>
      </p:grpSpPr>
      <p:sp>
        <p:nvSpPr>
          <p:cNvPr id="98" name="Google Shape;98;p37"/>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marR="0" lvl="0" algn="r" rtl="0">
              <a:lnSpc>
                <a:spcPct val="80000"/>
              </a:lnSpc>
              <a:spcBef>
                <a:spcPts val="0"/>
              </a:spcBef>
              <a:spcAft>
                <a:spcPts val="0"/>
              </a:spcAft>
              <a:buClr>
                <a:schemeClr val="accent1"/>
              </a:buClr>
              <a:buSzPts val="4400"/>
              <a:buFont typeface="Arial Narrow"/>
              <a:buNone/>
              <a:defRPr sz="4400" b="1" i="0" u="none" strike="noStrike" cap="none">
                <a:solidFill>
                  <a:schemeClr val="accent1"/>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37"/>
          <p:cNvSpPr txBox="1">
            <a:spLocks noGrp="1"/>
          </p:cNvSpPr>
          <p:nvPr>
            <p:ph type="body" idx="1"/>
          </p:nvPr>
        </p:nvSpPr>
        <p:spPr>
          <a:xfrm>
            <a:off x="3201682" y="2631403"/>
            <a:ext cx="5485117" cy="1277675"/>
          </a:xfrm>
          <a:prstGeom prst="rect">
            <a:avLst/>
          </a:prstGeom>
          <a:noFill/>
          <a:ln>
            <a:noFill/>
          </a:ln>
        </p:spPr>
        <p:txBody>
          <a:bodyPr spcFirstLastPara="1" wrap="square" lIns="91425" tIns="45700" rIns="91425" bIns="45700" anchor="t" anchorCtr="0">
            <a:normAutofit/>
          </a:bodyPr>
          <a:lstStyle>
            <a:lvl1pPr marL="457200" marR="0" lvl="0" indent="-228600" algn="r" rtl="0">
              <a:spcBef>
                <a:spcPts val="480"/>
              </a:spcBef>
              <a:spcAft>
                <a:spcPts val="0"/>
              </a:spcAft>
              <a:buClr>
                <a:schemeClr val="dk2"/>
              </a:buClr>
              <a:buSzPts val="2400"/>
              <a:buFont typeface="Arial"/>
              <a:buNone/>
              <a:defRPr sz="2400" b="0" i="0" u="none" strike="noStrike" cap="none">
                <a:solidFill>
                  <a:schemeClr val="dk2"/>
                </a:solidFill>
                <a:latin typeface="Arial Narrow"/>
                <a:ea typeface="Arial Narrow"/>
                <a:cs typeface="Arial Narrow"/>
                <a:sym typeface="Arial Narrow"/>
              </a:defRPr>
            </a:lvl1pPr>
            <a:lvl2pPr marL="914400" marR="0" lvl="1" indent="-431800" algn="l" rtl="0">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
          <p:cNvSpPr txBox="1">
            <a:spLocks noGrp="1"/>
          </p:cNvSpPr>
          <p:nvPr>
            <p:ph type="body" idx="1"/>
          </p:nvPr>
        </p:nvSpPr>
        <p:spPr>
          <a:xfrm>
            <a:off x="2038350" y="3487606"/>
            <a:ext cx="6648450" cy="2517681"/>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Clr>
                <a:schemeClr val="dk2"/>
              </a:buClr>
              <a:buSzPts val="2800"/>
              <a:buNone/>
            </a:pPr>
            <a:r>
              <a:rPr lang="en-US" sz="2800" b="1"/>
              <a:t>Lecture 1</a:t>
            </a:r>
            <a:endParaRPr/>
          </a:p>
          <a:p>
            <a:pPr marL="0" lvl="0" indent="0" algn="r" rtl="0">
              <a:spcBef>
                <a:spcPts val="560"/>
              </a:spcBef>
              <a:spcAft>
                <a:spcPts val="0"/>
              </a:spcAft>
              <a:buClr>
                <a:schemeClr val="dk2"/>
              </a:buClr>
              <a:buSzPts val="2800"/>
              <a:buNone/>
            </a:pPr>
            <a:r>
              <a:rPr lang="en-US" sz="2800" b="1"/>
              <a:t>Introduction</a:t>
            </a:r>
            <a:br>
              <a:rPr lang="en-US" sz="2800" b="1"/>
            </a:br>
            <a:endParaRPr sz="2800" b="1"/>
          </a:p>
          <a:p>
            <a:pPr marL="0" lvl="0" indent="0" algn="r" rtl="0">
              <a:spcBef>
                <a:spcPts val="500"/>
              </a:spcBef>
              <a:spcAft>
                <a:spcPts val="0"/>
              </a:spcAft>
              <a:buClr>
                <a:schemeClr val="dk2"/>
              </a:buClr>
              <a:buSzPts val="2500"/>
              <a:buNone/>
            </a:pPr>
            <a:endParaRPr sz="2500"/>
          </a:p>
        </p:txBody>
      </p:sp>
      <p:sp>
        <p:nvSpPr>
          <p:cNvPr id="136" name="Google Shape;136;p1"/>
          <p:cNvSpPr txBox="1">
            <a:spLocks noGrp="1"/>
          </p:cNvSpPr>
          <p:nvPr>
            <p:ph type="title"/>
          </p:nvPr>
        </p:nvSpPr>
        <p:spPr>
          <a:xfrm>
            <a:off x="3201988" y="1431963"/>
            <a:ext cx="5485118" cy="139847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3200"/>
              <a:buFont typeface="Calibri"/>
              <a:buNone/>
            </a:pPr>
            <a:r>
              <a:rPr lang="en-US" sz="3200"/>
              <a:t>MAR 580: Advanced Population Modeling for Management of Living Marine Resources</a:t>
            </a:r>
            <a:endParaRPr/>
          </a:p>
        </p:txBody>
      </p:sp>
      <p:sp>
        <p:nvSpPr>
          <p:cNvPr id="137" name="Google Shape;137;p1"/>
          <p:cNvSpPr txBox="1"/>
          <p:nvPr/>
        </p:nvSpPr>
        <p:spPr>
          <a:xfrm>
            <a:off x="5349769" y="6295575"/>
            <a:ext cx="3627319"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0" i="0" u="none" strike="noStrike" cap="none" dirty="0">
                <a:solidFill>
                  <a:schemeClr val="dk1"/>
                </a:solidFill>
                <a:latin typeface="Calibri"/>
                <a:ea typeface="Calibri"/>
                <a:cs typeface="Calibri"/>
                <a:sym typeface="Calibri"/>
              </a:rPr>
              <a:t>04 September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0"/>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mechanics: Format</a:t>
            </a:r>
            <a:endParaRPr/>
          </a:p>
        </p:txBody>
      </p:sp>
      <p:sp>
        <p:nvSpPr>
          <p:cNvPr id="192" name="Google Shape;192;p10"/>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r>
              <a:rPr lang="en-US"/>
              <a:t>Each week:</a:t>
            </a:r>
            <a:endParaRPr/>
          </a:p>
          <a:p>
            <a:pPr marL="0" lvl="0" indent="0" algn="l" rtl="0">
              <a:spcBef>
                <a:spcPts val="640"/>
              </a:spcBef>
              <a:spcAft>
                <a:spcPts val="0"/>
              </a:spcAft>
              <a:buClr>
                <a:schemeClr val="dk2"/>
              </a:buClr>
              <a:buSzPts val="3200"/>
              <a:buNone/>
            </a:pPr>
            <a:endParaRPr/>
          </a:p>
          <a:p>
            <a:pPr marL="0" lvl="0" indent="0" algn="l" rtl="0">
              <a:spcBef>
                <a:spcPts val="640"/>
              </a:spcBef>
              <a:spcAft>
                <a:spcPts val="0"/>
              </a:spcAft>
              <a:buClr>
                <a:schemeClr val="dk2"/>
              </a:buClr>
              <a:buSzPts val="3200"/>
              <a:buNone/>
            </a:pPr>
            <a:r>
              <a:rPr lang="en-US"/>
              <a:t>Tue &amp; Th:  Lecture/Lab SMAST E-247 2:00-3:30</a:t>
            </a:r>
            <a:endParaRPr/>
          </a:p>
          <a:p>
            <a:pPr marL="0" lvl="0" indent="0" algn="l" rtl="0">
              <a:spcBef>
                <a:spcPts val="640"/>
              </a:spcBef>
              <a:spcAft>
                <a:spcPts val="0"/>
              </a:spcAft>
              <a:buClr>
                <a:schemeClr val="dk2"/>
              </a:buClr>
              <a:buSzPts val="3200"/>
              <a:buNone/>
            </a:pPr>
            <a:endParaRPr/>
          </a:p>
          <a:p>
            <a:pPr marL="0" lvl="0" indent="0" algn="l" rtl="0">
              <a:spcBef>
                <a:spcPts val="640"/>
              </a:spcBef>
              <a:spcAft>
                <a:spcPts val="0"/>
              </a:spcAft>
              <a:buClr>
                <a:schemeClr val="dk2"/>
              </a:buClr>
              <a:buSzPts val="3200"/>
              <a:buNone/>
            </a:pPr>
            <a:r>
              <a:rPr lang="en-US"/>
              <a:t>Student hours:</a:t>
            </a:r>
            <a:endParaRPr/>
          </a:p>
          <a:p>
            <a:pPr marL="0" lvl="0" indent="0" algn="l" rtl="0">
              <a:spcBef>
                <a:spcPts val="640"/>
              </a:spcBef>
              <a:spcAft>
                <a:spcPts val="0"/>
              </a:spcAft>
              <a:buClr>
                <a:schemeClr val="dk2"/>
              </a:buClr>
              <a:buSzPts val="3200"/>
              <a:buNone/>
            </a:pPr>
            <a:r>
              <a:rPr lang="en-US"/>
              <a:t>	Mon 1:00-2:00</a:t>
            </a:r>
            <a:endParaRPr/>
          </a:p>
          <a:p>
            <a:pPr marL="0" lvl="0" indent="0" algn="l" rtl="0">
              <a:spcBef>
                <a:spcPts val="640"/>
              </a:spcBef>
              <a:spcAft>
                <a:spcPts val="0"/>
              </a:spcAft>
              <a:buClr>
                <a:schemeClr val="dk2"/>
              </a:buClr>
              <a:buSzPts val="3200"/>
              <a:buNone/>
            </a:pPr>
            <a:r>
              <a:rPr lang="en-US"/>
              <a:t>	Tue/Thu 3:30-4:30</a:t>
            </a:r>
            <a:endParaRPr/>
          </a:p>
          <a:p>
            <a:pPr marL="0" lvl="0" indent="0" algn="l" rtl="0">
              <a:spcBef>
                <a:spcPts val="640"/>
              </a:spcBef>
              <a:spcAft>
                <a:spcPts val="0"/>
              </a:spcAft>
              <a:buClr>
                <a:schemeClr val="dk2"/>
              </a:buClr>
              <a:buSzPts val="3200"/>
              <a:buNone/>
            </a:pPr>
            <a:r>
              <a:rPr lang="en-U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1"/>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materials</a:t>
            </a:r>
            <a:endParaRPr/>
          </a:p>
        </p:txBody>
      </p:sp>
      <p:sp>
        <p:nvSpPr>
          <p:cNvPr id="198" name="Google Shape;198;p11"/>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r>
              <a:rPr lang="en-US" dirty="0"/>
              <a:t>Course website &amp; GitHub repository</a:t>
            </a:r>
            <a:endParaRPr dirty="0"/>
          </a:p>
          <a:p>
            <a:pPr marL="0" lvl="0" indent="0" algn="l" rtl="0">
              <a:spcBef>
                <a:spcPts val="640"/>
              </a:spcBef>
              <a:spcAft>
                <a:spcPts val="0"/>
              </a:spcAft>
              <a:buClr>
                <a:schemeClr val="dk2"/>
              </a:buClr>
              <a:buSzPts val="3200"/>
              <a:buNone/>
            </a:pPr>
            <a:r>
              <a:rPr lang="en-US" dirty="0" err="1"/>
              <a:t>Rstudio</a:t>
            </a:r>
            <a:r>
              <a:rPr lang="en-US" dirty="0"/>
              <a:t> Cloud</a:t>
            </a:r>
            <a:endParaRPr dirty="0"/>
          </a:p>
          <a:p>
            <a:pPr marL="0" lvl="0" indent="0" algn="l" rtl="0">
              <a:spcBef>
                <a:spcPts val="640"/>
              </a:spcBef>
              <a:spcAft>
                <a:spcPts val="0"/>
              </a:spcAft>
              <a:buClr>
                <a:schemeClr val="dk2"/>
              </a:buClr>
              <a:buSzPts val="3200"/>
              <a:buNone/>
            </a:pPr>
            <a:r>
              <a:rPr lang="en-US" dirty="0"/>
              <a:t>MAR580 Google Drive Folder</a:t>
            </a:r>
            <a:endParaRPr dirty="0"/>
          </a:p>
          <a:p>
            <a:pPr marL="0" lvl="0" indent="0" algn="l" rtl="0">
              <a:spcBef>
                <a:spcPts val="640"/>
              </a:spcBef>
              <a:spcAft>
                <a:spcPts val="0"/>
              </a:spcAft>
              <a:buClr>
                <a:schemeClr val="dk2"/>
              </a:buClr>
              <a:buSzPts val="3200"/>
              <a:buNone/>
            </a:pPr>
            <a:endParaRPr dirty="0"/>
          </a:p>
          <a:p>
            <a:pPr marL="0" lvl="0" indent="0" algn="l" rtl="0">
              <a:spcBef>
                <a:spcPts val="640"/>
              </a:spcBef>
              <a:spcAft>
                <a:spcPts val="0"/>
              </a:spcAft>
              <a:buClr>
                <a:schemeClr val="dk2"/>
              </a:buClr>
              <a:buSzPts val="3200"/>
              <a:buNone/>
            </a:pPr>
            <a:r>
              <a:rPr lang="en-US" dirty="0"/>
              <a:t>Syllabus</a:t>
            </a:r>
            <a:endParaRPr dirty="0"/>
          </a:p>
          <a:p>
            <a:pPr marL="0" lvl="0" indent="0" algn="l" rtl="0">
              <a:spcBef>
                <a:spcPts val="640"/>
              </a:spcBef>
              <a:spcAft>
                <a:spcPts val="0"/>
              </a:spcAft>
              <a:buClr>
                <a:schemeClr val="dk2"/>
              </a:buClr>
              <a:buSzPts val="3200"/>
              <a:buNone/>
            </a:pPr>
            <a:r>
              <a:rPr lang="en-US" dirty="0"/>
              <a:t>Lecture materials</a:t>
            </a:r>
            <a:endParaRPr dirty="0"/>
          </a:p>
          <a:p>
            <a:pPr marL="0" lvl="0" indent="0" algn="l" rtl="0">
              <a:spcBef>
                <a:spcPts val="640"/>
              </a:spcBef>
              <a:spcAft>
                <a:spcPts val="0"/>
              </a:spcAft>
              <a:buClr>
                <a:schemeClr val="dk2"/>
              </a:buClr>
              <a:buSzPts val="3200"/>
              <a:buNone/>
            </a:pPr>
            <a:r>
              <a:rPr lang="en-US" dirty="0"/>
              <a:t>Readings</a:t>
            </a:r>
          </a:p>
          <a:p>
            <a:pPr marL="0" lvl="0" indent="0" algn="l" rtl="0">
              <a:spcBef>
                <a:spcPts val="640"/>
              </a:spcBef>
              <a:spcAft>
                <a:spcPts val="0"/>
              </a:spcAft>
              <a:buClr>
                <a:schemeClr val="dk2"/>
              </a:buClr>
              <a:buSzPts val="3200"/>
              <a:buNone/>
            </a:pPr>
            <a:r>
              <a:rPr lang="en-US" dirty="0"/>
              <a:t>Data files, scripts, etc.</a:t>
            </a:r>
            <a:endParaRPr dirty="0"/>
          </a:p>
          <a:p>
            <a:pPr marL="0" lvl="0" indent="0" algn="l" rtl="0">
              <a:spcBef>
                <a:spcPts val="640"/>
              </a:spcBef>
              <a:spcAft>
                <a:spcPts val="0"/>
              </a:spcAft>
              <a:buClr>
                <a:schemeClr val="dk2"/>
              </a:buClr>
              <a:buSzPts val="3200"/>
              <a:buNone/>
            </a:pPr>
            <a:r>
              <a:rPr lang="en-US" dirty="0"/>
              <a:t>Recordings</a:t>
            </a:r>
            <a:endParaRPr dirty="0"/>
          </a:p>
          <a:p>
            <a:pPr marL="0" lvl="0" indent="0" algn="l" rtl="0">
              <a:spcBef>
                <a:spcPts val="640"/>
              </a:spcBef>
              <a:spcAft>
                <a:spcPts val="0"/>
              </a:spcAft>
              <a:buClr>
                <a:schemeClr val="dk2"/>
              </a:buClr>
              <a:buSzPts val="32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2"/>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Text</a:t>
            </a:r>
            <a:endParaRPr/>
          </a:p>
        </p:txBody>
      </p:sp>
      <p:sp>
        <p:nvSpPr>
          <p:cNvPr id="204" name="Google Shape;204;p12"/>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2"/>
              </a:buClr>
              <a:buSzPts val="3200"/>
              <a:buNone/>
            </a:pPr>
            <a:endParaRPr/>
          </a:p>
        </p:txBody>
      </p:sp>
      <p:pic>
        <p:nvPicPr>
          <p:cNvPr id="205" name="Google Shape;205;p12" descr="Amazon.com: Modelling Population Dynamics: Model Formulation, Fitting and  Assessment using State-Space Methods (Methods in Statistical Ecology):  9781493909766: Newman, K. B., Buckland, S. T., Morgan, B. J. T., King, R.,  Borchers, D. L.,"/>
          <p:cNvPicPr preferRelativeResize="0"/>
          <p:nvPr/>
        </p:nvPicPr>
        <p:blipFill rotWithShape="1">
          <a:blip r:embed="rId3">
            <a:alphaModFix/>
          </a:blip>
          <a:srcRect/>
          <a:stretch/>
        </p:blipFill>
        <p:spPr>
          <a:xfrm>
            <a:off x="2986089" y="872282"/>
            <a:ext cx="3514752" cy="55884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3"/>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Books for background reading</a:t>
            </a:r>
            <a:endParaRPr/>
          </a:p>
        </p:txBody>
      </p:sp>
      <p:pic>
        <p:nvPicPr>
          <p:cNvPr id="211" name="Google Shape;211;p13" descr="Image result for the ecological detective"/>
          <p:cNvPicPr preferRelativeResize="0"/>
          <p:nvPr/>
        </p:nvPicPr>
        <p:blipFill rotWithShape="1">
          <a:blip r:embed="rId3">
            <a:alphaModFix/>
          </a:blip>
          <a:srcRect/>
          <a:stretch/>
        </p:blipFill>
        <p:spPr>
          <a:xfrm>
            <a:off x="156193" y="972355"/>
            <a:ext cx="3796495" cy="3796495"/>
          </a:xfrm>
          <a:prstGeom prst="rect">
            <a:avLst/>
          </a:prstGeom>
          <a:noFill/>
          <a:ln>
            <a:noFill/>
          </a:ln>
        </p:spPr>
      </p:pic>
      <p:pic>
        <p:nvPicPr>
          <p:cNvPr id="212" name="Google Shape;212;p13" descr="Image result for hilborn and walters 1992"/>
          <p:cNvPicPr preferRelativeResize="0"/>
          <p:nvPr/>
        </p:nvPicPr>
        <p:blipFill rotWithShape="1">
          <a:blip r:embed="rId4">
            <a:alphaModFix/>
          </a:blip>
          <a:srcRect/>
          <a:stretch/>
        </p:blipFill>
        <p:spPr>
          <a:xfrm>
            <a:off x="4262022" y="972355"/>
            <a:ext cx="2342361" cy="3541934"/>
          </a:xfrm>
          <a:prstGeom prst="rect">
            <a:avLst/>
          </a:prstGeom>
          <a:noFill/>
          <a:ln>
            <a:noFill/>
          </a:ln>
        </p:spPr>
      </p:pic>
      <p:pic>
        <p:nvPicPr>
          <p:cNvPr id="213" name="Google Shape;213;p13" descr="Image result for haddon stock assessment"/>
          <p:cNvPicPr preferRelativeResize="0"/>
          <p:nvPr/>
        </p:nvPicPr>
        <p:blipFill rotWithShape="1">
          <a:blip r:embed="rId5">
            <a:alphaModFix/>
          </a:blip>
          <a:srcRect/>
          <a:stretch/>
        </p:blipFill>
        <p:spPr>
          <a:xfrm>
            <a:off x="1902925" y="2575229"/>
            <a:ext cx="2505517" cy="3878120"/>
          </a:xfrm>
          <a:prstGeom prst="rect">
            <a:avLst/>
          </a:prstGeom>
          <a:noFill/>
          <a:ln>
            <a:noFill/>
          </a:ln>
        </p:spPr>
      </p:pic>
      <p:pic>
        <p:nvPicPr>
          <p:cNvPr id="214" name="Google Shape;214;p13" descr="Image result for quinn deriso"/>
          <p:cNvPicPr preferRelativeResize="0"/>
          <p:nvPr/>
        </p:nvPicPr>
        <p:blipFill rotWithShape="1">
          <a:blip r:embed="rId6">
            <a:alphaModFix/>
          </a:blip>
          <a:srcRect/>
          <a:stretch/>
        </p:blipFill>
        <p:spPr>
          <a:xfrm>
            <a:off x="6263124" y="2601711"/>
            <a:ext cx="2423676" cy="38516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mechanics: Evaluation</a:t>
            </a:r>
            <a:endParaRPr/>
          </a:p>
        </p:txBody>
      </p:sp>
      <p:sp>
        <p:nvSpPr>
          <p:cNvPr id="220" name="Google Shape;220;p14"/>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r>
              <a:rPr lang="en-US" dirty="0"/>
              <a:t>Four homework assignments (70%)</a:t>
            </a:r>
            <a:endParaRPr dirty="0"/>
          </a:p>
          <a:p>
            <a:pPr marL="0" lvl="0" indent="0" algn="l" rtl="0">
              <a:spcBef>
                <a:spcPts val="640"/>
              </a:spcBef>
              <a:spcAft>
                <a:spcPts val="0"/>
              </a:spcAft>
              <a:buClr>
                <a:schemeClr val="dk2"/>
              </a:buClr>
              <a:buSzPts val="3200"/>
              <a:buNone/>
            </a:pPr>
            <a:r>
              <a:rPr lang="en-US" dirty="0"/>
              <a:t>Small research project (20%)</a:t>
            </a:r>
          </a:p>
          <a:p>
            <a:pPr marL="0" lvl="0" indent="0" algn="l" rtl="0">
              <a:spcBef>
                <a:spcPts val="640"/>
              </a:spcBef>
              <a:spcAft>
                <a:spcPts val="0"/>
              </a:spcAft>
              <a:buClr>
                <a:schemeClr val="dk2"/>
              </a:buClr>
              <a:buSzPts val="3200"/>
              <a:buNone/>
            </a:pPr>
            <a:r>
              <a:rPr lang="en-US" dirty="0"/>
              <a:t>Participation (10%)</a:t>
            </a:r>
            <a:endParaRPr dirty="0"/>
          </a:p>
          <a:p>
            <a:pPr marL="0" lvl="0" indent="0" algn="l" rtl="0">
              <a:spcBef>
                <a:spcPts val="640"/>
              </a:spcBef>
              <a:spcAft>
                <a:spcPts val="0"/>
              </a:spcAft>
              <a:buClr>
                <a:schemeClr val="dk2"/>
              </a:buClr>
              <a:buSzPts val="3200"/>
              <a:buNone/>
            </a:pPr>
            <a:endParaRPr dirty="0"/>
          </a:p>
          <a:p>
            <a:pPr marL="0" lvl="0" indent="0" algn="l" rtl="0">
              <a:spcBef>
                <a:spcPts val="640"/>
              </a:spcBef>
              <a:spcAft>
                <a:spcPts val="0"/>
              </a:spcAft>
              <a:buClr>
                <a:schemeClr val="dk2"/>
              </a:buClr>
              <a:buSzPts val="3200"/>
              <a:buNone/>
            </a:pPr>
            <a:r>
              <a:rPr lang="en-US" dirty="0"/>
              <a:t>Campus Academic Policies &amp; Student Resources linked on syllabus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5"/>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Software</a:t>
            </a:r>
            <a:endParaRPr/>
          </a:p>
        </p:txBody>
      </p:sp>
      <p:sp>
        <p:nvSpPr>
          <p:cNvPr id="226" name="Google Shape;226;p15"/>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a:t>R</a:t>
            </a:r>
            <a:endParaRPr/>
          </a:p>
          <a:p>
            <a:pPr marL="342900" lvl="0" indent="-139700" algn="l" rtl="0">
              <a:spcBef>
                <a:spcPts val="640"/>
              </a:spcBef>
              <a:spcAft>
                <a:spcPts val="0"/>
              </a:spcAft>
              <a:buClr>
                <a:schemeClr val="dk2"/>
              </a:buClr>
              <a:buSzPts val="3200"/>
              <a:buNone/>
            </a:pPr>
            <a:endParaRPr/>
          </a:p>
          <a:p>
            <a:pPr marL="0" lvl="0" indent="0" algn="l" rtl="0">
              <a:spcBef>
                <a:spcPts val="640"/>
              </a:spcBef>
              <a:spcAft>
                <a:spcPts val="0"/>
              </a:spcAft>
              <a:buClr>
                <a:schemeClr val="dk2"/>
              </a:buClr>
              <a:buSzPts val="3200"/>
              <a:buNone/>
            </a:pPr>
            <a:endParaRPr/>
          </a:p>
          <a:p>
            <a:pPr marL="342900" lvl="0" indent="-342900" algn="l" rtl="0">
              <a:spcBef>
                <a:spcPts val="640"/>
              </a:spcBef>
              <a:spcAft>
                <a:spcPts val="0"/>
              </a:spcAft>
              <a:buClr>
                <a:schemeClr val="dk2"/>
              </a:buClr>
              <a:buSzPts val="3200"/>
              <a:buChar char="•"/>
            </a:pPr>
            <a:r>
              <a:rPr lang="en-US"/>
              <a:t>Template Model Builder (TMB)</a:t>
            </a:r>
            <a:endParaRPr/>
          </a:p>
        </p:txBody>
      </p:sp>
      <p:pic>
        <p:nvPicPr>
          <p:cNvPr id="227" name="Google Shape;227;p15" descr="Image result for R statistics"/>
          <p:cNvPicPr preferRelativeResize="0"/>
          <p:nvPr/>
        </p:nvPicPr>
        <p:blipFill rotWithShape="1">
          <a:blip r:embed="rId3">
            <a:alphaModFix/>
          </a:blip>
          <a:srcRect/>
          <a:stretch/>
        </p:blipFill>
        <p:spPr>
          <a:xfrm>
            <a:off x="2447636" y="872282"/>
            <a:ext cx="2057225" cy="1594349"/>
          </a:xfrm>
          <a:prstGeom prst="rect">
            <a:avLst/>
          </a:prstGeom>
          <a:noFill/>
          <a:ln>
            <a:noFill/>
          </a:ln>
        </p:spPr>
      </p:pic>
      <p:pic>
        <p:nvPicPr>
          <p:cNvPr id="228" name="Google Shape;228;p15"/>
          <p:cNvPicPr preferRelativeResize="0"/>
          <p:nvPr/>
        </p:nvPicPr>
        <p:blipFill rotWithShape="1">
          <a:blip r:embed="rId4">
            <a:alphaModFix/>
          </a:blip>
          <a:srcRect/>
          <a:stretch/>
        </p:blipFill>
        <p:spPr>
          <a:xfrm>
            <a:off x="945387" y="3846078"/>
            <a:ext cx="3470937" cy="1837555"/>
          </a:xfrm>
          <a:prstGeom prst="rect">
            <a:avLst/>
          </a:prstGeom>
          <a:noFill/>
          <a:ln>
            <a:noFill/>
          </a:ln>
        </p:spPr>
      </p:pic>
      <p:pic>
        <p:nvPicPr>
          <p:cNvPr id="229" name="Google Shape;229;p15" descr="Image result for AD Model Builder"/>
          <p:cNvPicPr preferRelativeResize="0"/>
          <p:nvPr/>
        </p:nvPicPr>
        <p:blipFill rotWithShape="1">
          <a:blip r:embed="rId5">
            <a:alphaModFix/>
          </a:blip>
          <a:srcRect/>
          <a:stretch/>
        </p:blipFill>
        <p:spPr>
          <a:xfrm>
            <a:off x="6696365" y="295440"/>
            <a:ext cx="2239818" cy="756430"/>
          </a:xfrm>
          <a:prstGeom prst="rect">
            <a:avLst/>
          </a:prstGeom>
          <a:noFill/>
          <a:ln>
            <a:noFill/>
          </a:ln>
        </p:spPr>
      </p:pic>
      <p:pic>
        <p:nvPicPr>
          <p:cNvPr id="230" name="Google Shape;230;p15"/>
          <p:cNvPicPr preferRelativeResize="0"/>
          <p:nvPr/>
        </p:nvPicPr>
        <p:blipFill rotWithShape="1">
          <a:blip r:embed="rId6">
            <a:alphaModFix/>
          </a:blip>
          <a:srcRect/>
          <a:stretch/>
        </p:blipFill>
        <p:spPr>
          <a:xfrm>
            <a:off x="4904510" y="3604887"/>
            <a:ext cx="3906982" cy="28240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endParaRPr/>
          </a:p>
        </p:txBody>
      </p:sp>
      <p:sp>
        <p:nvSpPr>
          <p:cNvPr id="236" name="Google Shape;236;p16"/>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0" lvl="0" indent="0" algn="l" rtl="0">
              <a:spcBef>
                <a:spcPts val="440"/>
              </a:spcBef>
              <a:spcAft>
                <a:spcPts val="0"/>
              </a:spcAft>
              <a:buClr>
                <a:schemeClr val="dk2"/>
              </a:buClr>
              <a:buSzPts val="2200"/>
              <a:buNone/>
            </a:pPr>
            <a:endParaRPr sz="2200"/>
          </a:p>
          <a:p>
            <a:pPr marL="0" lvl="0" indent="0" algn="l" rtl="0">
              <a:spcBef>
                <a:spcPts val="440"/>
              </a:spcBef>
              <a:spcAft>
                <a:spcPts val="0"/>
              </a:spcAft>
              <a:buClr>
                <a:schemeClr val="dk2"/>
              </a:buClr>
              <a:buSzPts val="2200"/>
              <a:buNone/>
            </a:pPr>
            <a:r>
              <a:rPr lang="en-US" sz="2200"/>
              <a:t>(</a:t>
            </a:r>
            <a:r>
              <a:rPr lang="en-US" sz="2200" i="1"/>
              <a:t>from Cadrin</a:t>
            </a:r>
            <a:r>
              <a:rPr lang="en-US" sz="2200"/>
              <a:t>)</a:t>
            </a:r>
            <a:endParaRPr/>
          </a:p>
        </p:txBody>
      </p:sp>
      <p:pic>
        <p:nvPicPr>
          <p:cNvPr id="237" name="Google Shape;237;p16"/>
          <p:cNvPicPr preferRelativeResize="0"/>
          <p:nvPr/>
        </p:nvPicPr>
        <p:blipFill rotWithShape="1">
          <a:blip r:embed="rId3">
            <a:alphaModFix/>
          </a:blip>
          <a:srcRect/>
          <a:stretch/>
        </p:blipFill>
        <p:spPr>
          <a:xfrm>
            <a:off x="145727" y="814387"/>
            <a:ext cx="8852545" cy="49917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7"/>
          <p:cNvSpPr txBox="1">
            <a:spLocks noGrp="1"/>
          </p:cNvSpPr>
          <p:nvPr>
            <p:ph type="title"/>
          </p:nvPr>
        </p:nvSpPr>
        <p:spPr>
          <a:xfrm>
            <a:off x="685800" y="381000"/>
            <a:ext cx="7772400" cy="1143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1"/>
              </a:buClr>
              <a:buSzPct val="100000"/>
              <a:buFont typeface="Arial"/>
              <a:buNone/>
            </a:pPr>
            <a:r>
              <a:rPr lang="en-US">
                <a:latin typeface="Arial"/>
                <a:ea typeface="Arial"/>
                <a:cs typeface="Arial"/>
                <a:sym typeface="Arial"/>
              </a:rPr>
              <a:t>Use of population models </a:t>
            </a:r>
            <a:br>
              <a:rPr lang="en-US">
                <a:latin typeface="Arial"/>
                <a:ea typeface="Arial"/>
                <a:cs typeface="Arial"/>
                <a:sym typeface="Arial"/>
              </a:rPr>
            </a:br>
            <a:r>
              <a:rPr lang="en-US">
                <a:latin typeface="Arial"/>
                <a:ea typeface="Arial"/>
                <a:cs typeface="Arial"/>
                <a:sym typeface="Arial"/>
              </a:rPr>
              <a:t>in fisheries and conservation</a:t>
            </a:r>
            <a:endParaRPr/>
          </a:p>
        </p:txBody>
      </p:sp>
      <p:sp>
        <p:nvSpPr>
          <p:cNvPr id="244" name="Google Shape;244;p17"/>
          <p:cNvSpPr txBox="1">
            <a:spLocks noGrp="1"/>
          </p:cNvSpPr>
          <p:nvPr>
            <p:ph type="body" idx="1"/>
          </p:nvPr>
        </p:nvSpPr>
        <p:spPr>
          <a:xfrm>
            <a:off x="685800" y="1657350"/>
            <a:ext cx="7772400" cy="513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2800"/>
              <a:buChar char="•"/>
            </a:pPr>
            <a:r>
              <a:rPr lang="en-US" sz="2800">
                <a:latin typeface="Arial"/>
                <a:ea typeface="Arial"/>
                <a:cs typeface="Arial"/>
                <a:sym typeface="Arial"/>
              </a:rPr>
              <a:t>How many are there?</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Estimating extinction risk.</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How many can we harvest?</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System relationships and dynamics</a:t>
            </a:r>
            <a:endParaRPr/>
          </a:p>
          <a:p>
            <a:pPr marL="742950" lvl="1" indent="-285750" algn="l" rtl="0">
              <a:spcBef>
                <a:spcPts val="480"/>
              </a:spcBef>
              <a:spcAft>
                <a:spcPts val="0"/>
              </a:spcAft>
              <a:buClr>
                <a:schemeClr val="dk2"/>
              </a:buClr>
              <a:buSzPts val="2400"/>
              <a:buChar char="–"/>
            </a:pPr>
            <a:r>
              <a:rPr lang="en-US" sz="2400">
                <a:latin typeface="Arial"/>
                <a:ea typeface="Arial"/>
                <a:cs typeface="Arial"/>
                <a:sym typeface="Arial"/>
              </a:rPr>
              <a:t>ecological</a:t>
            </a:r>
            <a:endParaRPr/>
          </a:p>
          <a:p>
            <a:pPr marL="742950" lvl="1" indent="-285750" algn="l" rtl="0">
              <a:spcBef>
                <a:spcPts val="480"/>
              </a:spcBef>
              <a:spcAft>
                <a:spcPts val="0"/>
              </a:spcAft>
              <a:buClr>
                <a:schemeClr val="dk2"/>
              </a:buClr>
              <a:buSzPts val="2400"/>
              <a:buChar char="–"/>
            </a:pPr>
            <a:r>
              <a:rPr lang="en-US" sz="2400">
                <a:latin typeface="Arial"/>
                <a:ea typeface="Arial"/>
                <a:cs typeface="Arial"/>
                <a:sym typeface="Arial"/>
              </a:rPr>
              <a:t>economic</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How well are hypotheses supported by data?</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What is the uncertainty in our estimates?</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Designing monitoring programs</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Comparing among policy options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txBox="1">
            <a:spLocks noGrp="1"/>
          </p:cNvSpPr>
          <p:nvPr>
            <p:ph type="title"/>
          </p:nvPr>
        </p:nvSpPr>
        <p:spPr>
          <a:xfrm>
            <a:off x="685800" y="381000"/>
            <a:ext cx="7772400" cy="1143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1"/>
              </a:buClr>
              <a:buSzPct val="100000"/>
              <a:buFont typeface="Arial"/>
              <a:buNone/>
            </a:pPr>
            <a:r>
              <a:rPr lang="en-US">
                <a:latin typeface="Arial"/>
                <a:ea typeface="Arial"/>
                <a:cs typeface="Arial"/>
                <a:sym typeface="Arial"/>
              </a:rPr>
              <a:t>Use of population models</a:t>
            </a:r>
            <a:br>
              <a:rPr lang="en-US">
                <a:latin typeface="Arial"/>
                <a:ea typeface="Arial"/>
                <a:cs typeface="Arial"/>
                <a:sym typeface="Arial"/>
              </a:rPr>
            </a:br>
            <a:r>
              <a:rPr lang="en-US">
                <a:latin typeface="Arial"/>
                <a:ea typeface="Arial"/>
                <a:cs typeface="Arial"/>
                <a:sym typeface="Arial"/>
              </a:rPr>
              <a:t>in fisheries and conservation</a:t>
            </a:r>
            <a:endParaRPr/>
          </a:p>
        </p:txBody>
      </p:sp>
      <p:sp>
        <p:nvSpPr>
          <p:cNvPr id="251" name="Google Shape;251;p18"/>
          <p:cNvSpPr txBox="1">
            <a:spLocks noGrp="1"/>
          </p:cNvSpPr>
          <p:nvPr>
            <p:ph type="body" idx="1"/>
          </p:nvPr>
        </p:nvSpPr>
        <p:spPr>
          <a:xfrm>
            <a:off x="685800" y="1657350"/>
            <a:ext cx="7772400" cy="513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2800"/>
              <a:buChar char="•"/>
            </a:pPr>
            <a:r>
              <a:rPr lang="en-US" sz="2800">
                <a:latin typeface="Arial"/>
                <a:ea typeface="Arial"/>
                <a:cs typeface="Arial"/>
                <a:sym typeface="Arial"/>
              </a:rPr>
              <a:t>How many are there?</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Estimating extinction risk.</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How many can we harvest?</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System relationships and dynamics</a:t>
            </a:r>
            <a:endParaRPr/>
          </a:p>
          <a:p>
            <a:pPr marL="742950" lvl="1" indent="-285750" algn="l" rtl="0">
              <a:spcBef>
                <a:spcPts val="480"/>
              </a:spcBef>
              <a:spcAft>
                <a:spcPts val="0"/>
              </a:spcAft>
              <a:buClr>
                <a:schemeClr val="dk2"/>
              </a:buClr>
              <a:buSzPts val="2400"/>
              <a:buChar char="–"/>
            </a:pPr>
            <a:r>
              <a:rPr lang="en-US" sz="2400">
                <a:latin typeface="Arial"/>
                <a:ea typeface="Arial"/>
                <a:cs typeface="Arial"/>
                <a:sym typeface="Arial"/>
              </a:rPr>
              <a:t>ecological</a:t>
            </a:r>
            <a:endParaRPr/>
          </a:p>
          <a:p>
            <a:pPr marL="742950" lvl="1" indent="-285750" algn="l" rtl="0">
              <a:spcBef>
                <a:spcPts val="480"/>
              </a:spcBef>
              <a:spcAft>
                <a:spcPts val="0"/>
              </a:spcAft>
              <a:buClr>
                <a:schemeClr val="dk2"/>
              </a:buClr>
              <a:buSzPts val="2400"/>
              <a:buChar char="–"/>
            </a:pPr>
            <a:r>
              <a:rPr lang="en-US" sz="2400">
                <a:latin typeface="Arial"/>
                <a:ea typeface="Arial"/>
                <a:cs typeface="Arial"/>
                <a:sym typeface="Arial"/>
              </a:rPr>
              <a:t>economic</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How well are hypotheses supported by data?</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What is the uncertainty in our estimates?</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Designing monitoring programs</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Comparing among policy options</a:t>
            </a:r>
            <a:endParaRPr/>
          </a:p>
        </p:txBody>
      </p:sp>
      <p:sp>
        <p:nvSpPr>
          <p:cNvPr id="252" name="Google Shape;252;p18"/>
          <p:cNvSpPr/>
          <p:nvPr/>
        </p:nvSpPr>
        <p:spPr>
          <a:xfrm rot="10800000">
            <a:off x="4737100" y="1581150"/>
            <a:ext cx="1752600" cy="590550"/>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18"/>
          <p:cNvSpPr/>
          <p:nvPr/>
        </p:nvSpPr>
        <p:spPr>
          <a:xfrm rot="9859061">
            <a:off x="5645149" y="2477716"/>
            <a:ext cx="1358900" cy="590550"/>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18"/>
          <p:cNvSpPr/>
          <p:nvPr/>
        </p:nvSpPr>
        <p:spPr>
          <a:xfrm rot="5785500">
            <a:off x="7114227" y="3630612"/>
            <a:ext cx="1358900" cy="590550"/>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 name="Google Shape;255;p18"/>
          <p:cNvSpPr txBox="1"/>
          <p:nvPr/>
        </p:nvSpPr>
        <p:spPr>
          <a:xfrm>
            <a:off x="7071270" y="1674331"/>
            <a:ext cx="2035783" cy="954107"/>
          </a:xfrm>
          <a:prstGeom prst="rect">
            <a:avLst/>
          </a:prstGeom>
          <a:noFill/>
          <a:ln w="222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Calibri"/>
                <a:ea typeface="Calibri"/>
                <a:cs typeface="Calibri"/>
                <a:sym typeface="Calibri"/>
              </a:rPr>
              <a:t>“Stock assessment”</a:t>
            </a:r>
            <a:endParaRPr/>
          </a:p>
        </p:txBody>
      </p:sp>
      <p:sp>
        <p:nvSpPr>
          <p:cNvPr id="256" name="Google Shape;256;p18"/>
          <p:cNvSpPr/>
          <p:nvPr/>
        </p:nvSpPr>
        <p:spPr>
          <a:xfrm rot="6807805">
            <a:off x="5524263" y="3904434"/>
            <a:ext cx="2335777" cy="590550"/>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9"/>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1"/>
              </a:buClr>
              <a:buSzPct val="100000"/>
              <a:buFont typeface="Calibri"/>
              <a:buNone/>
            </a:pPr>
            <a:r>
              <a:rPr lang="en-US"/>
              <a:t>Stock Assessment Models (the bread &amp; butter)</a:t>
            </a:r>
            <a:endParaRPr/>
          </a:p>
        </p:txBody>
      </p:sp>
      <p:sp>
        <p:nvSpPr>
          <p:cNvPr id="262" name="Google Shape;262;p19"/>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a:t>Index-based methods</a:t>
            </a:r>
            <a:endParaRPr/>
          </a:p>
          <a:p>
            <a:pPr marL="342900" lvl="0" indent="-342900" algn="l" rtl="0">
              <a:spcBef>
                <a:spcPts val="640"/>
              </a:spcBef>
              <a:spcAft>
                <a:spcPts val="0"/>
              </a:spcAft>
              <a:buClr>
                <a:schemeClr val="dk2"/>
              </a:buClr>
              <a:buSzPts val="3200"/>
              <a:buChar char="•"/>
            </a:pPr>
            <a:r>
              <a:rPr lang="en-US"/>
              <a:t>Equilibrium &amp; Generation methods</a:t>
            </a:r>
            <a:endParaRPr/>
          </a:p>
          <a:p>
            <a:pPr marL="742950" lvl="1" indent="-285750" algn="l" rtl="0">
              <a:spcBef>
                <a:spcPts val="560"/>
              </a:spcBef>
              <a:spcAft>
                <a:spcPts val="0"/>
              </a:spcAft>
              <a:buClr>
                <a:schemeClr val="dk2"/>
              </a:buClr>
              <a:buSzPts val="2800"/>
              <a:buChar char="–"/>
            </a:pPr>
            <a:r>
              <a:rPr lang="en-US"/>
              <a:t>Yield-Per-Recruit / Stock-Recruitment</a:t>
            </a:r>
            <a:endParaRPr/>
          </a:p>
          <a:p>
            <a:pPr marL="342900" lvl="0" indent="-342900" algn="l" rtl="0">
              <a:spcBef>
                <a:spcPts val="640"/>
              </a:spcBef>
              <a:spcAft>
                <a:spcPts val="0"/>
              </a:spcAft>
              <a:buClr>
                <a:schemeClr val="dk2"/>
              </a:buClr>
              <a:buSzPts val="3200"/>
              <a:buChar char="•"/>
            </a:pPr>
            <a:r>
              <a:rPr lang="en-US"/>
              <a:t>Population dynamics models</a:t>
            </a:r>
            <a:endParaRPr/>
          </a:p>
          <a:p>
            <a:pPr marL="742950" lvl="1" indent="-285750" algn="l" rtl="0">
              <a:spcBef>
                <a:spcPts val="560"/>
              </a:spcBef>
              <a:spcAft>
                <a:spcPts val="0"/>
              </a:spcAft>
              <a:buClr>
                <a:schemeClr val="dk2"/>
              </a:buClr>
              <a:buSzPts val="2800"/>
              <a:buChar char="–"/>
            </a:pPr>
            <a:r>
              <a:rPr lang="en-US"/>
              <a:t>Biomass aggregated models</a:t>
            </a:r>
            <a:endParaRPr/>
          </a:p>
          <a:p>
            <a:pPr marL="1143000" lvl="2" indent="-228600" algn="l" rtl="0">
              <a:spcBef>
                <a:spcPts val="480"/>
              </a:spcBef>
              <a:spcAft>
                <a:spcPts val="0"/>
              </a:spcAft>
              <a:buClr>
                <a:schemeClr val="dk2"/>
              </a:buClr>
              <a:buSzPts val="2400"/>
              <a:buChar char="•"/>
            </a:pPr>
            <a:r>
              <a:rPr lang="en-US"/>
              <a:t>e.g. production models</a:t>
            </a:r>
            <a:endParaRPr/>
          </a:p>
          <a:p>
            <a:pPr marL="742950" lvl="1" indent="-285750" algn="l" rtl="0">
              <a:spcBef>
                <a:spcPts val="560"/>
              </a:spcBef>
              <a:spcAft>
                <a:spcPts val="0"/>
              </a:spcAft>
              <a:buClr>
                <a:schemeClr val="dk2"/>
              </a:buClr>
              <a:buSzPts val="2800"/>
              <a:buChar char="–"/>
            </a:pPr>
            <a:r>
              <a:rPr lang="en-US"/>
              <a:t>Stage-Structured models</a:t>
            </a:r>
            <a:endParaRPr/>
          </a:p>
          <a:p>
            <a:pPr marL="1143000" lvl="2" indent="-228600" algn="l" rtl="0">
              <a:spcBef>
                <a:spcPts val="480"/>
              </a:spcBef>
              <a:spcAft>
                <a:spcPts val="0"/>
              </a:spcAft>
              <a:buClr>
                <a:schemeClr val="dk2"/>
              </a:buClr>
              <a:buSzPts val="2400"/>
              <a:buChar char="•"/>
            </a:pPr>
            <a:r>
              <a:rPr lang="en-US"/>
              <a:t>Delay difference models</a:t>
            </a:r>
            <a:endParaRPr/>
          </a:p>
          <a:p>
            <a:pPr marL="1143000" lvl="2" indent="-228600" algn="l" rtl="0">
              <a:spcBef>
                <a:spcPts val="480"/>
              </a:spcBef>
              <a:spcAft>
                <a:spcPts val="0"/>
              </a:spcAft>
              <a:buClr>
                <a:schemeClr val="dk2"/>
              </a:buClr>
              <a:buSzPts val="2400"/>
              <a:buChar char="•"/>
            </a:pPr>
            <a:r>
              <a:rPr lang="en-US"/>
              <a:t>Age structured models</a:t>
            </a:r>
            <a:endParaRPr/>
          </a:p>
          <a:p>
            <a:pPr marL="1600200" lvl="3" indent="-228600" algn="l" rtl="0">
              <a:spcBef>
                <a:spcPts val="400"/>
              </a:spcBef>
              <a:spcAft>
                <a:spcPts val="0"/>
              </a:spcAft>
              <a:buClr>
                <a:schemeClr val="dk2"/>
              </a:buClr>
              <a:buSzPts val="2000"/>
              <a:buChar char="–"/>
            </a:pPr>
            <a:r>
              <a:rPr lang="en-US"/>
              <a:t>virtual population analysis, statistical catch-at-age</a:t>
            </a:r>
            <a:endParaRPr/>
          </a:p>
          <a:p>
            <a:pPr marL="1143000" lvl="2" indent="-228600" algn="l" rtl="0">
              <a:spcBef>
                <a:spcPts val="480"/>
              </a:spcBef>
              <a:spcAft>
                <a:spcPts val="0"/>
              </a:spcAft>
              <a:buClr>
                <a:schemeClr val="dk2"/>
              </a:buClr>
              <a:buSzPts val="2400"/>
              <a:buChar char="•"/>
            </a:pPr>
            <a:r>
              <a:rPr lang="en-US"/>
              <a:t>Size-based models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dirty="0"/>
              <a:t>Outline</a:t>
            </a:r>
            <a:endParaRPr dirty="0"/>
          </a:p>
        </p:txBody>
      </p:sp>
      <p:sp>
        <p:nvSpPr>
          <p:cNvPr id="143" name="Google Shape;143;p2"/>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dirty="0"/>
              <a:t>Class Logistics, Introductions</a:t>
            </a:r>
            <a:endParaRPr dirty="0"/>
          </a:p>
          <a:p>
            <a:pPr marL="342900" lvl="0" indent="-342900" algn="l" rtl="0">
              <a:spcBef>
                <a:spcPts val="640"/>
              </a:spcBef>
              <a:spcAft>
                <a:spcPts val="0"/>
              </a:spcAft>
              <a:buClr>
                <a:schemeClr val="dk2"/>
              </a:buClr>
              <a:buSzPts val="3200"/>
              <a:buChar char="•"/>
            </a:pPr>
            <a:r>
              <a:rPr lang="en-US" dirty="0"/>
              <a:t>Applications of quantitative methods for scientific advice for fisheries management – class ‘fit’</a:t>
            </a:r>
            <a:endParaRPr dirty="0"/>
          </a:p>
          <a:p>
            <a:pPr marL="342900" lvl="0" indent="-342900" algn="l" rtl="0">
              <a:spcBef>
                <a:spcPts val="640"/>
              </a:spcBef>
              <a:spcAft>
                <a:spcPts val="0"/>
              </a:spcAft>
              <a:buClr>
                <a:schemeClr val="dk2"/>
              </a:buClr>
              <a:buSzPts val="3200"/>
              <a:buChar char="•"/>
            </a:pPr>
            <a:r>
              <a:rPr lang="en-US" dirty="0"/>
              <a:t>Likelihood Review, Numerical Methods I</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0"/>
          <p:cNvSpPr txBox="1">
            <a:spLocks noGrp="1"/>
          </p:cNvSpPr>
          <p:nvPr>
            <p:ph type="title"/>
          </p:nvPr>
        </p:nvSpPr>
        <p:spPr>
          <a:xfrm>
            <a:off x="457200" y="183923"/>
            <a:ext cx="8686800" cy="688359"/>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1"/>
              </a:buClr>
              <a:buSzPct val="100000"/>
              <a:buFont typeface="Calibri"/>
              <a:buNone/>
            </a:pPr>
            <a:r>
              <a:rPr lang="en-US"/>
              <a:t>All you ever need to know for Population Modeling</a:t>
            </a:r>
            <a:endParaRPr/>
          </a:p>
        </p:txBody>
      </p:sp>
      <p:sp>
        <p:nvSpPr>
          <p:cNvPr id="269" name="Google Shape;269;p20"/>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endParaRPr dirty="0"/>
          </a:p>
          <a:p>
            <a:pPr marL="0" lvl="0" indent="0" algn="l" rtl="0">
              <a:spcBef>
                <a:spcPts val="640"/>
              </a:spcBef>
              <a:spcAft>
                <a:spcPts val="0"/>
              </a:spcAft>
              <a:buClr>
                <a:schemeClr val="dk2"/>
              </a:buClr>
              <a:buSzPts val="3200"/>
              <a:buNone/>
            </a:pPr>
            <a:r>
              <a:rPr lang="en-US" dirty="0"/>
              <a:t>Numbers next year = numbers this year </a:t>
            </a:r>
            <a:br>
              <a:rPr lang="en-US" dirty="0"/>
            </a:br>
            <a:r>
              <a:rPr lang="en-US" dirty="0"/>
              <a:t>                                       + births        </a:t>
            </a:r>
          </a:p>
          <a:p>
            <a:pPr marL="0" lvl="0" indent="0" algn="l" rtl="0">
              <a:spcBef>
                <a:spcPts val="640"/>
              </a:spcBef>
              <a:spcAft>
                <a:spcPts val="0"/>
              </a:spcAft>
              <a:buClr>
                <a:schemeClr val="dk2"/>
              </a:buClr>
              <a:buSzPts val="3200"/>
              <a:buNone/>
            </a:pPr>
            <a:r>
              <a:rPr lang="en-US" dirty="0"/>
              <a:t>                                       – deaths</a:t>
            </a:r>
            <a:br>
              <a:rPr lang="en-US" dirty="0"/>
            </a:br>
            <a:r>
              <a:rPr lang="en-US" dirty="0"/>
              <a:t>                                       + immigrants – emigrants</a:t>
            </a:r>
            <a:endParaRPr dirty="0"/>
          </a:p>
          <a:p>
            <a:pPr marL="342900" lvl="0" indent="-139700" algn="l" rtl="0">
              <a:spcBef>
                <a:spcPts val="640"/>
              </a:spcBef>
              <a:spcAft>
                <a:spcPts val="0"/>
              </a:spcAft>
              <a:buClr>
                <a:schemeClr val="dk2"/>
              </a:buClr>
              <a:buSzPts val="3200"/>
              <a:buNone/>
            </a:pPr>
            <a:endParaRPr dirty="0"/>
          </a:p>
          <a:p>
            <a:pPr marL="342900" lvl="0" indent="-139700" algn="l" rtl="0">
              <a:spcBef>
                <a:spcPts val="640"/>
              </a:spcBef>
              <a:spcAft>
                <a:spcPts val="0"/>
              </a:spcAft>
              <a:buClr>
                <a:schemeClr val="dk2"/>
              </a:buClr>
              <a:buSzPts val="3200"/>
              <a:buNone/>
            </a:pPr>
            <a:endParaRPr dirty="0"/>
          </a:p>
        </p:txBody>
      </p:sp>
      <p:pic>
        <p:nvPicPr>
          <p:cNvPr id="270" name="Google Shape;270;p20"/>
          <p:cNvPicPr preferRelativeResize="0"/>
          <p:nvPr/>
        </p:nvPicPr>
        <p:blipFill rotWithShape="1">
          <a:blip r:embed="rId3">
            <a:alphaModFix/>
          </a:blip>
          <a:srcRect/>
          <a:stretch/>
        </p:blipFill>
        <p:spPr>
          <a:xfrm>
            <a:off x="1993900" y="3959225"/>
            <a:ext cx="5245100" cy="2289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Introductions</a:t>
            </a:r>
            <a:endParaRPr/>
          </a:p>
        </p:txBody>
      </p:sp>
      <p:pic>
        <p:nvPicPr>
          <p:cNvPr id="149" name="Google Shape;149;p3"/>
          <p:cNvPicPr preferRelativeResize="0"/>
          <p:nvPr/>
        </p:nvPicPr>
        <p:blipFill rotWithShape="1">
          <a:blip r:embed="rId3">
            <a:alphaModFix/>
          </a:blip>
          <a:srcRect/>
          <a:stretch/>
        </p:blipFill>
        <p:spPr>
          <a:xfrm>
            <a:off x="1422723" y="1496291"/>
            <a:ext cx="6515101" cy="434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Introductions</a:t>
            </a:r>
            <a:endParaRPr/>
          </a:p>
        </p:txBody>
      </p:sp>
      <p:sp>
        <p:nvSpPr>
          <p:cNvPr id="155" name="Google Shape;155;p4"/>
          <p:cNvSpPr txBox="1">
            <a:spLocks noGrp="1"/>
          </p:cNvSpPr>
          <p:nvPr>
            <p:ph type="body" idx="1"/>
          </p:nvPr>
        </p:nvSpPr>
        <p:spPr>
          <a:xfrm>
            <a:off x="457200" y="1731818"/>
            <a:ext cx="8229600" cy="4908469"/>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2"/>
              </a:buClr>
              <a:buSzPts val="4000"/>
              <a:buNone/>
            </a:pPr>
            <a:r>
              <a:rPr lang="en-US" sz="4000"/>
              <a:t>“Hello. My name is ____________  . </a:t>
            </a:r>
            <a:br>
              <a:rPr lang="en-US" sz="4000"/>
            </a:br>
            <a:r>
              <a:rPr lang="en-US" sz="4000"/>
              <a:t>I study _________ . I am interested in this class because _______ .</a:t>
            </a:r>
            <a:endParaRPr/>
          </a:p>
          <a:p>
            <a:pPr marL="0" lvl="0" indent="0" algn="ctr" rtl="0">
              <a:spcBef>
                <a:spcPts val="800"/>
              </a:spcBef>
              <a:spcAft>
                <a:spcPts val="0"/>
              </a:spcAft>
              <a:buClr>
                <a:schemeClr val="dk2"/>
              </a:buClr>
              <a:buSzPts val="4000"/>
              <a:buNone/>
            </a:pPr>
            <a:r>
              <a:rPr lang="en-US" sz="4000"/>
              <a:t>If I could choose a superpower, it would be  ____________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5"/>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Description</a:t>
            </a:r>
            <a:endParaRPr/>
          </a:p>
        </p:txBody>
      </p:sp>
      <p:sp>
        <p:nvSpPr>
          <p:cNvPr id="161" name="Google Shape;161;p5"/>
          <p:cNvSpPr txBox="1">
            <a:spLocks noGrp="1"/>
          </p:cNvSpPr>
          <p:nvPr>
            <p:ph type="body" idx="1"/>
          </p:nvPr>
        </p:nvSpPr>
        <p:spPr>
          <a:xfrm>
            <a:off x="457200" y="1051870"/>
            <a:ext cx="4599709" cy="5588417"/>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Clr>
                <a:schemeClr val="dk2"/>
              </a:buClr>
              <a:buSzPct val="100000"/>
              <a:buChar char="•"/>
            </a:pPr>
            <a:r>
              <a:rPr lang="en-US"/>
              <a:t>Instruction, demonstration and exercises in advanced population modeling, as applied to management of living natural resources.</a:t>
            </a:r>
            <a:endParaRPr/>
          </a:p>
          <a:p>
            <a:pPr marL="342900" lvl="0" indent="-342900" algn="l" rtl="0">
              <a:spcBef>
                <a:spcPts val="400"/>
              </a:spcBef>
              <a:spcAft>
                <a:spcPts val="0"/>
              </a:spcAft>
              <a:buClr>
                <a:schemeClr val="dk2"/>
              </a:buClr>
              <a:buSzPct val="100000"/>
              <a:buChar char="•"/>
            </a:pPr>
            <a:r>
              <a:rPr lang="en-US"/>
              <a:t>Principles of statistical inference and process-based model building recognizing uncertainty.</a:t>
            </a:r>
            <a:endParaRPr/>
          </a:p>
          <a:p>
            <a:pPr marL="342900" lvl="0" indent="-342900" algn="l" rtl="0">
              <a:spcBef>
                <a:spcPts val="400"/>
              </a:spcBef>
              <a:spcAft>
                <a:spcPts val="0"/>
              </a:spcAft>
              <a:buClr>
                <a:schemeClr val="dk2"/>
              </a:buClr>
              <a:buSzPct val="100000"/>
              <a:buChar char="•"/>
            </a:pPr>
            <a:r>
              <a:rPr lang="en-US"/>
              <a:t>Range of population assessment methods will be developed through statistical programming and applied to fisheries and marine mammal data sets to fit complex nonlinear models by estimating values for parameters and associated uncertainty.</a:t>
            </a:r>
            <a:endParaRPr/>
          </a:p>
          <a:p>
            <a:pPr marL="342900" lvl="0" indent="-342900" algn="l" rtl="0">
              <a:spcBef>
                <a:spcPts val="400"/>
              </a:spcBef>
              <a:spcAft>
                <a:spcPts val="0"/>
              </a:spcAft>
              <a:buClr>
                <a:schemeClr val="dk2"/>
              </a:buClr>
              <a:buSzPct val="100000"/>
              <a:buChar char="•"/>
            </a:pPr>
            <a:r>
              <a:rPr lang="en-US"/>
              <a:t>State of the art programming software for implementing these models.</a:t>
            </a:r>
            <a:endParaRPr/>
          </a:p>
          <a:p>
            <a:pPr marL="342900" lvl="0" indent="-342900" algn="l" rtl="0">
              <a:spcBef>
                <a:spcPts val="400"/>
              </a:spcBef>
              <a:spcAft>
                <a:spcPts val="0"/>
              </a:spcAft>
              <a:buClr>
                <a:schemeClr val="dk2"/>
              </a:buClr>
              <a:buSzPct val="100000"/>
              <a:buChar char="•"/>
            </a:pPr>
            <a:r>
              <a:rPr lang="en-US"/>
              <a:t>Course is designed to train students to “have the ability to conduct high-quality scientific research in stock assessment, fishery population dynamics and related fields”</a:t>
            </a:r>
            <a:endParaRPr/>
          </a:p>
        </p:txBody>
      </p:sp>
      <p:pic>
        <p:nvPicPr>
          <p:cNvPr id="162" name="Google Shape;162;p5"/>
          <p:cNvPicPr preferRelativeResize="0"/>
          <p:nvPr/>
        </p:nvPicPr>
        <p:blipFill rotWithShape="1">
          <a:blip r:embed="rId3">
            <a:alphaModFix/>
          </a:blip>
          <a:srcRect/>
          <a:stretch/>
        </p:blipFill>
        <p:spPr>
          <a:xfrm>
            <a:off x="5281124" y="1086077"/>
            <a:ext cx="3405676" cy="4178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objectives</a:t>
            </a:r>
            <a:endParaRPr/>
          </a:p>
        </p:txBody>
      </p:sp>
      <p:sp>
        <p:nvSpPr>
          <p:cNvPr id="168" name="Google Shape;168;p6"/>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dirty="0"/>
              <a:t>Ability to apply principles underlying process- based model building</a:t>
            </a:r>
            <a:endParaRPr dirty="0"/>
          </a:p>
          <a:p>
            <a:pPr marL="342900" lvl="0" indent="-342900" algn="l" rtl="0">
              <a:spcBef>
                <a:spcPts val="640"/>
              </a:spcBef>
              <a:spcAft>
                <a:spcPts val="0"/>
              </a:spcAft>
              <a:buClr>
                <a:schemeClr val="dk2"/>
              </a:buClr>
              <a:buSzPts val="3200"/>
              <a:buChar char="•"/>
            </a:pPr>
            <a:r>
              <a:rPr lang="en-US" dirty="0"/>
              <a:t>Familiarity with advanced stock assessment models and their implementation</a:t>
            </a:r>
            <a:endParaRPr dirty="0"/>
          </a:p>
          <a:p>
            <a:pPr marL="342900" lvl="0" indent="-342900" algn="l" rtl="0">
              <a:spcBef>
                <a:spcPts val="640"/>
              </a:spcBef>
              <a:spcAft>
                <a:spcPts val="0"/>
              </a:spcAft>
              <a:buClr>
                <a:schemeClr val="dk2"/>
              </a:buClr>
              <a:buSzPts val="3200"/>
              <a:buChar char="•"/>
            </a:pPr>
            <a:r>
              <a:rPr lang="en-US" dirty="0"/>
              <a:t>Experience in model building and parameter estimation</a:t>
            </a:r>
            <a:endParaRPr dirty="0"/>
          </a:p>
          <a:p>
            <a:pPr marL="342900" lvl="0" indent="-342900" algn="l" rtl="0">
              <a:spcBef>
                <a:spcPts val="640"/>
              </a:spcBef>
              <a:spcAft>
                <a:spcPts val="0"/>
              </a:spcAft>
              <a:buClr>
                <a:schemeClr val="dk2"/>
              </a:buClr>
              <a:buSzPts val="3200"/>
              <a:buChar char="•"/>
            </a:pPr>
            <a:r>
              <a:rPr lang="en-US" dirty="0"/>
              <a:t>Understanding of quantitative theories, model diagnostics and results</a:t>
            </a:r>
            <a:endParaRPr dirty="0"/>
          </a:p>
          <a:p>
            <a:pPr marL="342900" lvl="0" indent="-139700" algn="l" rtl="0">
              <a:spcBef>
                <a:spcPts val="640"/>
              </a:spcBef>
              <a:spcAft>
                <a:spcPts val="0"/>
              </a:spcAft>
              <a:buClr>
                <a:schemeClr val="dk2"/>
              </a:buClr>
              <a:buSzPts val="3200"/>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7"/>
          <p:cNvSpPr txBox="1">
            <a:spLocks noGrp="1"/>
          </p:cNvSpPr>
          <p:nvPr>
            <p:ph type="title"/>
          </p:nvPr>
        </p:nvSpPr>
        <p:spPr>
          <a:xfrm>
            <a:off x="457200" y="3808"/>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Overview of schedule</a:t>
            </a:r>
            <a:endParaRPr/>
          </a:p>
        </p:txBody>
      </p:sp>
      <p:sp>
        <p:nvSpPr>
          <p:cNvPr id="174" name="Google Shape;174;p7"/>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a:t>Switch to syllabus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Role</a:t>
            </a:r>
            <a:endParaRPr/>
          </a:p>
        </p:txBody>
      </p:sp>
      <p:sp>
        <p:nvSpPr>
          <p:cNvPr id="180" name="Google Shape;180;p8"/>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Clr>
                <a:schemeClr val="dk2"/>
              </a:buClr>
              <a:buSzPct val="100000"/>
              <a:buNone/>
            </a:pPr>
            <a:r>
              <a:rPr lang="en-US" dirty="0"/>
              <a:t>Department of Fisheries Oceanography Quantitative Curriculum</a:t>
            </a:r>
            <a:endParaRPr dirty="0"/>
          </a:p>
          <a:p>
            <a:pPr marL="342900" lvl="0" indent="-342900" algn="l" rtl="0">
              <a:spcBef>
                <a:spcPts val="592"/>
              </a:spcBef>
              <a:spcAft>
                <a:spcPts val="0"/>
              </a:spcAft>
              <a:buClr>
                <a:schemeClr val="dk2"/>
              </a:buClr>
              <a:buSzPct val="100000"/>
              <a:buChar char="•"/>
            </a:pPr>
            <a:r>
              <a:rPr lang="en-US" dirty="0"/>
              <a:t>Quantitative Methods (Cowles)</a:t>
            </a:r>
            <a:endParaRPr dirty="0"/>
          </a:p>
          <a:p>
            <a:pPr marL="342900" lvl="0" indent="-342900" algn="l" rtl="0">
              <a:spcBef>
                <a:spcPts val="592"/>
              </a:spcBef>
              <a:spcAft>
                <a:spcPts val="0"/>
              </a:spcAft>
              <a:buClr>
                <a:schemeClr val="dk2"/>
              </a:buClr>
              <a:buSzPct val="100000"/>
              <a:buChar char="•"/>
            </a:pPr>
            <a:r>
              <a:rPr lang="en-US" dirty="0"/>
              <a:t>Biological Statistics 1 &amp; 2 (Kozak, Fay)</a:t>
            </a:r>
            <a:endParaRPr dirty="0"/>
          </a:p>
          <a:p>
            <a:pPr marL="342900" lvl="0" indent="-342900" algn="l" rtl="0">
              <a:spcBef>
                <a:spcPts val="592"/>
              </a:spcBef>
              <a:spcAft>
                <a:spcPts val="0"/>
              </a:spcAft>
              <a:buClr>
                <a:schemeClr val="dk2"/>
              </a:buClr>
              <a:buSzPct val="100000"/>
              <a:buChar char="•"/>
            </a:pPr>
            <a:r>
              <a:rPr lang="en-US" dirty="0"/>
              <a:t>Numerical Methods (Chen)</a:t>
            </a:r>
            <a:endParaRPr dirty="0"/>
          </a:p>
          <a:p>
            <a:pPr marL="342900" lvl="0" indent="-342900" algn="l" rtl="0">
              <a:spcBef>
                <a:spcPts val="592"/>
              </a:spcBef>
              <a:spcAft>
                <a:spcPts val="0"/>
              </a:spcAft>
              <a:buClr>
                <a:schemeClr val="dk2"/>
              </a:buClr>
              <a:buSzPct val="100000"/>
              <a:buChar char="•"/>
            </a:pPr>
            <a:r>
              <a:rPr lang="en-US" dirty="0"/>
              <a:t>Stock Assessment (Cadrin)</a:t>
            </a:r>
            <a:endParaRPr dirty="0"/>
          </a:p>
          <a:p>
            <a:pPr marL="342900" lvl="0" indent="-342900" algn="l" rtl="0">
              <a:spcBef>
                <a:spcPts val="592"/>
              </a:spcBef>
              <a:spcAft>
                <a:spcPts val="0"/>
              </a:spcAft>
              <a:buClr>
                <a:schemeClr val="dk2"/>
              </a:buClr>
              <a:buSzPct val="100000"/>
              <a:buChar char="•"/>
            </a:pPr>
            <a:r>
              <a:rPr lang="en-US" dirty="0"/>
              <a:t>Advanced Population Modeling (Fay)</a:t>
            </a:r>
            <a:endParaRPr dirty="0"/>
          </a:p>
          <a:p>
            <a:pPr marL="342900" lvl="0" indent="-342900" algn="l" rtl="0">
              <a:spcBef>
                <a:spcPts val="592"/>
              </a:spcBef>
              <a:spcAft>
                <a:spcPts val="0"/>
              </a:spcAft>
              <a:buClr>
                <a:srgbClr val="BFBFBF"/>
              </a:buClr>
              <a:buSzPct val="100000"/>
              <a:buChar char="•"/>
            </a:pPr>
            <a:r>
              <a:rPr lang="en-US" dirty="0">
                <a:solidFill>
                  <a:srgbClr val="BFBFBF"/>
                </a:solidFill>
              </a:rPr>
              <a:t>Bayesian Statistics &amp; Hierarchical Modeling (Fay)</a:t>
            </a:r>
            <a:endParaRPr dirty="0"/>
          </a:p>
          <a:p>
            <a:pPr marL="342900" lvl="0" indent="-342900" algn="l" rtl="0">
              <a:spcBef>
                <a:spcPts val="592"/>
              </a:spcBef>
              <a:spcAft>
                <a:spcPts val="0"/>
              </a:spcAft>
              <a:buClr>
                <a:srgbClr val="BFBFBF"/>
              </a:buClr>
              <a:buSzPct val="100000"/>
              <a:buChar char="•"/>
            </a:pPr>
            <a:r>
              <a:rPr lang="en-US" dirty="0">
                <a:solidFill>
                  <a:srgbClr val="BFBFBF"/>
                </a:solidFill>
              </a:rPr>
              <a:t>Models for Ecosystem-Based Management (Fay)</a:t>
            </a:r>
            <a:endParaRPr dirty="0"/>
          </a:p>
          <a:p>
            <a:pPr marL="342900" lvl="0" indent="-342900" algn="l" rtl="0">
              <a:spcBef>
                <a:spcPts val="592"/>
              </a:spcBef>
              <a:spcAft>
                <a:spcPts val="0"/>
              </a:spcAft>
              <a:buClr>
                <a:schemeClr val="dk2"/>
              </a:buClr>
              <a:buSzPct val="100000"/>
              <a:buChar char="•"/>
            </a:pPr>
            <a:r>
              <a:rPr lang="en-US" dirty="0"/>
              <a:t>Biotelemetry (Brewster)</a:t>
            </a:r>
          </a:p>
          <a:p>
            <a:pPr marL="342900" lvl="0" indent="-342900" algn="l" rtl="0">
              <a:spcBef>
                <a:spcPts val="592"/>
              </a:spcBef>
              <a:spcAft>
                <a:spcPts val="0"/>
              </a:spcAft>
              <a:buClr>
                <a:schemeClr val="dk2"/>
              </a:buClr>
              <a:buSzPct val="100000"/>
              <a:buChar cha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84"/>
        <p:cNvGrpSpPr/>
        <p:nvPr/>
      </p:nvGrpSpPr>
      <p:grpSpPr>
        <a:xfrm>
          <a:off x="0" y="0"/>
          <a:ext cx="0" cy="0"/>
          <a:chOff x="0" y="0"/>
          <a:chExt cx="0" cy="0"/>
        </a:xfrm>
      </p:grpSpPr>
      <p:sp>
        <p:nvSpPr>
          <p:cNvPr id="185" name="Google Shape;185;p9"/>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Instructor contact information</a:t>
            </a:r>
            <a:endParaRPr/>
          </a:p>
        </p:txBody>
      </p:sp>
      <p:sp>
        <p:nvSpPr>
          <p:cNvPr id="186" name="Google Shape;186;p9"/>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endParaRPr/>
          </a:p>
          <a:p>
            <a:pPr marL="0" lvl="0" indent="0" algn="l" rtl="0">
              <a:spcBef>
                <a:spcPts val="640"/>
              </a:spcBef>
              <a:spcAft>
                <a:spcPts val="0"/>
              </a:spcAft>
              <a:buClr>
                <a:schemeClr val="dk2"/>
              </a:buClr>
              <a:buSzPts val="3200"/>
              <a:buNone/>
            </a:pPr>
            <a:r>
              <a:rPr lang="en-US"/>
              <a:t>Gavin Fay</a:t>
            </a:r>
            <a:endParaRPr/>
          </a:p>
          <a:p>
            <a:pPr marL="0" lvl="0" indent="0" algn="l" rtl="0">
              <a:spcBef>
                <a:spcPts val="640"/>
              </a:spcBef>
              <a:spcAft>
                <a:spcPts val="0"/>
              </a:spcAft>
              <a:buClr>
                <a:schemeClr val="dk2"/>
              </a:buClr>
              <a:buSzPts val="3200"/>
              <a:buNone/>
            </a:pPr>
            <a:r>
              <a:rPr lang="en-US"/>
              <a:t>gfay@umassd.edu</a:t>
            </a:r>
            <a:endParaRPr/>
          </a:p>
          <a:p>
            <a:pPr marL="0" lvl="0" indent="0" algn="l" rtl="0">
              <a:spcBef>
                <a:spcPts val="640"/>
              </a:spcBef>
              <a:spcAft>
                <a:spcPts val="0"/>
              </a:spcAft>
              <a:buClr>
                <a:schemeClr val="dk2"/>
              </a:buClr>
              <a:buSzPts val="3200"/>
              <a:buNone/>
            </a:pPr>
            <a:r>
              <a:rPr lang="en-US"/>
              <a:t>508-910-6363</a:t>
            </a:r>
            <a:endParaRPr/>
          </a:p>
          <a:p>
            <a:pPr marL="0" lvl="0" indent="0" algn="l" rtl="0">
              <a:spcBef>
                <a:spcPts val="640"/>
              </a:spcBef>
              <a:spcAft>
                <a:spcPts val="0"/>
              </a:spcAft>
              <a:buClr>
                <a:schemeClr val="dk2"/>
              </a:buClr>
              <a:buSzPts val="3200"/>
              <a:buNone/>
            </a:pPr>
            <a:r>
              <a:rPr lang="en-US"/>
              <a:t>SMAST-E Rm 228</a:t>
            </a:r>
            <a:endParaRPr/>
          </a:p>
          <a:p>
            <a:pPr marL="0" lvl="0" indent="0" algn="l" rtl="0">
              <a:spcBef>
                <a:spcPts val="640"/>
              </a:spcBef>
              <a:spcAft>
                <a:spcPts val="0"/>
              </a:spcAft>
              <a:buClr>
                <a:schemeClr val="dk2"/>
              </a:buClr>
              <a:buSzPts val="3200"/>
              <a:buNone/>
            </a:pPr>
            <a:endParaRPr/>
          </a:p>
        </p:txBody>
      </p:sp>
    </p:spTree>
  </p:cSld>
  <p:clrMapOvr>
    <a:masterClrMapping/>
  </p:clrMapOvr>
</p:sld>
</file>

<file path=ppt/theme/theme1.xml><?xml version="1.0" encoding="utf-8"?>
<a:theme xmlns:a="http://schemas.openxmlformats.org/drawingml/2006/main" name="GFAY_Custo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OAA Divider Slide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637</Words>
  <Application>Microsoft Macintosh PowerPoint</Application>
  <PresentationFormat>On-screen Show (4:3)</PresentationFormat>
  <Paragraphs>130</Paragraphs>
  <Slides>20</Slides>
  <Notes>20</Notes>
  <HiddenSlides>2</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20</vt:i4>
      </vt:variant>
    </vt:vector>
  </HeadingPairs>
  <TitlesOfParts>
    <vt:vector size="26" baseType="lpstr">
      <vt:lpstr>Arial Narrow</vt:lpstr>
      <vt:lpstr>Calibri</vt:lpstr>
      <vt:lpstr>Arial</vt:lpstr>
      <vt:lpstr>GFAY_Custom</vt:lpstr>
      <vt:lpstr>NOAA Divider Slides</vt:lpstr>
      <vt:lpstr>NOAA Title Options</vt:lpstr>
      <vt:lpstr>MAR 580: Advanced Population Modeling for Management of Living Marine Resources</vt:lpstr>
      <vt:lpstr>Outline</vt:lpstr>
      <vt:lpstr>Introductions</vt:lpstr>
      <vt:lpstr>Introductions</vt:lpstr>
      <vt:lpstr>Course Description</vt:lpstr>
      <vt:lpstr>Course objectives</vt:lpstr>
      <vt:lpstr>Overview of schedule</vt:lpstr>
      <vt:lpstr>Course Role</vt:lpstr>
      <vt:lpstr>Instructor contact information</vt:lpstr>
      <vt:lpstr>Course mechanics: Format</vt:lpstr>
      <vt:lpstr>Course materials</vt:lpstr>
      <vt:lpstr>Text</vt:lpstr>
      <vt:lpstr>Books for background reading</vt:lpstr>
      <vt:lpstr>Course mechanics: Evaluation</vt:lpstr>
      <vt:lpstr>Software</vt:lpstr>
      <vt:lpstr>PowerPoint Presentation</vt:lpstr>
      <vt:lpstr>Use of population models  in fisheries and conservation</vt:lpstr>
      <vt:lpstr>Use of population models in fisheries and conservation</vt:lpstr>
      <vt:lpstr>Stock Assessment Models (the bread &amp; butter)</vt:lpstr>
      <vt:lpstr>All you ever need to know for Population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Gavin Fay</dc:creator>
  <cp:lastModifiedBy>Gavin Fay</cp:lastModifiedBy>
  <cp:revision>1</cp:revision>
  <dcterms:created xsi:type="dcterms:W3CDTF">2014-06-04T00:44:42Z</dcterms:created>
  <dcterms:modified xsi:type="dcterms:W3CDTF">2025-09-02T20:14:13Z</dcterms:modified>
</cp:coreProperties>
</file>